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97" r:id="rId2"/>
    <p:sldId id="305" r:id="rId3"/>
    <p:sldId id="302" r:id="rId4"/>
    <p:sldId id="301" r:id="rId5"/>
    <p:sldId id="295" r:id="rId6"/>
    <p:sldId id="300" r:id="rId7"/>
    <p:sldId id="298" r:id="rId8"/>
    <p:sldId id="299" r:id="rId9"/>
    <p:sldId id="304" r:id="rId10"/>
    <p:sldId id="658" r:id="rId11"/>
    <p:sldId id="303" r:id="rId12"/>
    <p:sldId id="273" r:id="rId13"/>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Kujunduslaad 2 – rõhk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55466" autoAdjust="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90F1FE-D0B3-4671-9DF0-710910B84D0C}" type="doc">
      <dgm:prSet loTypeId="urn:microsoft.com/office/officeart/2005/8/layout/cycle8" loCatId="cycle" qsTypeId="urn:microsoft.com/office/officeart/2005/8/quickstyle/3d5" qsCatId="3D" csTypeId="urn:microsoft.com/office/officeart/2005/8/colors/accent1_2" csCatId="accent1" phldr="1"/>
      <dgm:spPr/>
    </dgm:pt>
    <dgm:pt modelId="{B798C2E2-9F89-4E0B-9FE2-F8ED74703272}">
      <dgm:prSet phldrT="[Tekst]"/>
      <dgm:spPr>
        <a:solidFill>
          <a:schemeClr val="accent3">
            <a:lumMod val="75000"/>
          </a:schemeClr>
        </a:solidFill>
      </dgm:spPr>
      <dgm:t>
        <a:bodyPr/>
        <a:lstStyle/>
        <a:p>
          <a:r>
            <a:rPr lang="et-EE"/>
            <a:t>Laste ja perede arengukava</a:t>
          </a:r>
        </a:p>
        <a:p>
          <a:r>
            <a:rPr lang="et-EE"/>
            <a:t>2012 - 2020</a:t>
          </a:r>
          <a:endParaRPr lang="et-EE" dirty="0"/>
        </a:p>
      </dgm:t>
    </dgm:pt>
    <dgm:pt modelId="{50798F89-96FC-4951-9F8D-B6F281EB315C}" type="parTrans" cxnId="{ABED9E8C-5AE0-46BD-A667-B0A888FA883F}">
      <dgm:prSet/>
      <dgm:spPr/>
      <dgm:t>
        <a:bodyPr/>
        <a:lstStyle/>
        <a:p>
          <a:endParaRPr lang="et-EE"/>
        </a:p>
      </dgm:t>
    </dgm:pt>
    <dgm:pt modelId="{34A05C6D-25E2-4861-B7BB-3280466D206C}" type="sibTrans" cxnId="{ABED9E8C-5AE0-46BD-A667-B0A888FA883F}">
      <dgm:prSet/>
      <dgm:spPr/>
      <dgm:t>
        <a:bodyPr/>
        <a:lstStyle/>
        <a:p>
          <a:endParaRPr lang="et-EE"/>
        </a:p>
      </dgm:t>
    </dgm:pt>
    <dgm:pt modelId="{D2CFFE25-EA62-48A3-B4A5-9A9F37B82048}">
      <dgm:prSet phldrT="[Tekst]"/>
      <dgm:spPr>
        <a:solidFill>
          <a:schemeClr val="accent3">
            <a:lumMod val="75000"/>
          </a:schemeClr>
        </a:solidFill>
      </dgm:spPr>
      <dgm:t>
        <a:bodyPr/>
        <a:lstStyle/>
        <a:p>
          <a:r>
            <a:rPr lang="et-EE" dirty="0"/>
            <a:t>Heaolu arengukava 2016-2023</a:t>
          </a:r>
        </a:p>
      </dgm:t>
    </dgm:pt>
    <dgm:pt modelId="{CCC99DD4-CEE5-4C22-BD02-AF44E48D3803}" type="parTrans" cxnId="{D423D5EA-00B6-47F0-A4DC-BACF54D57A79}">
      <dgm:prSet/>
      <dgm:spPr/>
      <dgm:t>
        <a:bodyPr/>
        <a:lstStyle/>
        <a:p>
          <a:endParaRPr lang="et-EE"/>
        </a:p>
      </dgm:t>
    </dgm:pt>
    <dgm:pt modelId="{277E5F16-8413-42D4-AF65-EE13EAAF178F}" type="sibTrans" cxnId="{D423D5EA-00B6-47F0-A4DC-BACF54D57A79}">
      <dgm:prSet/>
      <dgm:spPr/>
      <dgm:t>
        <a:bodyPr/>
        <a:lstStyle/>
        <a:p>
          <a:endParaRPr lang="et-EE"/>
        </a:p>
      </dgm:t>
    </dgm:pt>
    <dgm:pt modelId="{CE1A96BB-AD15-4DCD-BB1E-2977B364803E}">
      <dgm:prSet phldrT="[Tekst]"/>
      <dgm:spPr/>
      <dgm:t>
        <a:bodyPr/>
        <a:lstStyle/>
        <a:p>
          <a:r>
            <a:rPr lang="et-EE" dirty="0"/>
            <a:t>Rahvastiku tervise arengukava</a:t>
          </a:r>
        </a:p>
        <a:p>
          <a:r>
            <a:rPr lang="et-EE" dirty="0"/>
            <a:t>2009-2020</a:t>
          </a:r>
        </a:p>
      </dgm:t>
    </dgm:pt>
    <dgm:pt modelId="{92625020-BA4D-45D0-AAA1-A16A5EB6CE0B}" type="sibTrans" cxnId="{35F108AB-42FA-450E-A70C-46C7F354A61E}">
      <dgm:prSet/>
      <dgm:spPr/>
      <dgm:t>
        <a:bodyPr/>
        <a:lstStyle/>
        <a:p>
          <a:endParaRPr lang="et-EE"/>
        </a:p>
      </dgm:t>
    </dgm:pt>
    <dgm:pt modelId="{5D59B168-8954-49ED-99B3-F783EE9ACC83}" type="parTrans" cxnId="{35F108AB-42FA-450E-A70C-46C7F354A61E}">
      <dgm:prSet/>
      <dgm:spPr/>
      <dgm:t>
        <a:bodyPr/>
        <a:lstStyle/>
        <a:p>
          <a:endParaRPr lang="et-EE"/>
        </a:p>
      </dgm:t>
    </dgm:pt>
    <dgm:pt modelId="{6A063D8F-2EE4-4140-AF80-4DEAA862CADF}" type="pres">
      <dgm:prSet presAssocID="{BB90F1FE-D0B3-4671-9DF0-710910B84D0C}" presName="compositeShape" presStyleCnt="0">
        <dgm:presLayoutVars>
          <dgm:chMax val="7"/>
          <dgm:dir/>
          <dgm:resizeHandles val="exact"/>
        </dgm:presLayoutVars>
      </dgm:prSet>
      <dgm:spPr/>
    </dgm:pt>
    <dgm:pt modelId="{44025FC6-934A-49AE-8147-7CECA02469A9}" type="pres">
      <dgm:prSet presAssocID="{BB90F1FE-D0B3-4671-9DF0-710910B84D0C}" presName="wedge1" presStyleLbl="node1" presStyleIdx="0" presStyleCnt="3"/>
      <dgm:spPr/>
    </dgm:pt>
    <dgm:pt modelId="{E8ADBAC8-0232-4040-BE77-2E2124473C63}" type="pres">
      <dgm:prSet presAssocID="{BB90F1FE-D0B3-4671-9DF0-710910B84D0C}" presName="dummy1a" presStyleCnt="0"/>
      <dgm:spPr/>
    </dgm:pt>
    <dgm:pt modelId="{65DD86D6-9100-42DF-8869-8054A50D4B1A}" type="pres">
      <dgm:prSet presAssocID="{BB90F1FE-D0B3-4671-9DF0-710910B84D0C}" presName="dummy1b" presStyleCnt="0"/>
      <dgm:spPr/>
    </dgm:pt>
    <dgm:pt modelId="{22FAAD71-A75E-498A-B402-901812234A3C}" type="pres">
      <dgm:prSet presAssocID="{BB90F1FE-D0B3-4671-9DF0-710910B84D0C}" presName="wedge1Tx" presStyleLbl="node1" presStyleIdx="0" presStyleCnt="3">
        <dgm:presLayoutVars>
          <dgm:chMax val="0"/>
          <dgm:chPref val="0"/>
          <dgm:bulletEnabled val="1"/>
        </dgm:presLayoutVars>
      </dgm:prSet>
      <dgm:spPr/>
    </dgm:pt>
    <dgm:pt modelId="{688C9B28-E705-4816-970B-3A8F86571F5C}" type="pres">
      <dgm:prSet presAssocID="{BB90F1FE-D0B3-4671-9DF0-710910B84D0C}" presName="wedge2" presStyleLbl="node1" presStyleIdx="1" presStyleCnt="3"/>
      <dgm:spPr/>
    </dgm:pt>
    <dgm:pt modelId="{3D114076-71FA-4789-82B8-077BA428EB82}" type="pres">
      <dgm:prSet presAssocID="{BB90F1FE-D0B3-4671-9DF0-710910B84D0C}" presName="dummy2a" presStyleCnt="0"/>
      <dgm:spPr/>
    </dgm:pt>
    <dgm:pt modelId="{2A1B59E3-7E79-4357-B69E-FE71599D560A}" type="pres">
      <dgm:prSet presAssocID="{BB90F1FE-D0B3-4671-9DF0-710910B84D0C}" presName="dummy2b" presStyleCnt="0"/>
      <dgm:spPr/>
    </dgm:pt>
    <dgm:pt modelId="{8DCE143C-FB02-4293-B187-9C333439F155}" type="pres">
      <dgm:prSet presAssocID="{BB90F1FE-D0B3-4671-9DF0-710910B84D0C}" presName="wedge2Tx" presStyleLbl="node1" presStyleIdx="1" presStyleCnt="3">
        <dgm:presLayoutVars>
          <dgm:chMax val="0"/>
          <dgm:chPref val="0"/>
          <dgm:bulletEnabled val="1"/>
        </dgm:presLayoutVars>
      </dgm:prSet>
      <dgm:spPr/>
    </dgm:pt>
    <dgm:pt modelId="{DBCE0D76-6FDE-4B2B-B3E3-992298A716C5}" type="pres">
      <dgm:prSet presAssocID="{BB90F1FE-D0B3-4671-9DF0-710910B84D0C}" presName="wedge3" presStyleLbl="node1" presStyleIdx="2" presStyleCnt="3" custLinFactNeighborY="-547"/>
      <dgm:spPr/>
    </dgm:pt>
    <dgm:pt modelId="{56180DC8-AA46-4ED6-A1C9-6D5FB96CA17D}" type="pres">
      <dgm:prSet presAssocID="{BB90F1FE-D0B3-4671-9DF0-710910B84D0C}" presName="dummy3a" presStyleCnt="0"/>
      <dgm:spPr/>
    </dgm:pt>
    <dgm:pt modelId="{0BEC4600-E97D-4DB4-845D-7A2139B0477B}" type="pres">
      <dgm:prSet presAssocID="{BB90F1FE-D0B3-4671-9DF0-710910B84D0C}" presName="dummy3b" presStyleCnt="0"/>
      <dgm:spPr/>
    </dgm:pt>
    <dgm:pt modelId="{707AC3B6-0E27-4258-87CF-5E5F7FE2D0E2}" type="pres">
      <dgm:prSet presAssocID="{BB90F1FE-D0B3-4671-9DF0-710910B84D0C}" presName="wedge3Tx" presStyleLbl="node1" presStyleIdx="2" presStyleCnt="3">
        <dgm:presLayoutVars>
          <dgm:chMax val="0"/>
          <dgm:chPref val="0"/>
          <dgm:bulletEnabled val="1"/>
        </dgm:presLayoutVars>
      </dgm:prSet>
      <dgm:spPr/>
    </dgm:pt>
    <dgm:pt modelId="{8E9F986B-3DF8-46C1-849B-2815DF421188}" type="pres">
      <dgm:prSet presAssocID="{34A05C6D-25E2-4861-B7BB-3280466D206C}" presName="arrowWedge1" presStyleLbl="fgSibTrans2D1" presStyleIdx="0" presStyleCnt="3"/>
      <dgm:spPr/>
    </dgm:pt>
    <dgm:pt modelId="{76BD08D5-7ED5-4C02-BCAA-FC69FDE07C0B}" type="pres">
      <dgm:prSet presAssocID="{92625020-BA4D-45D0-AAA1-A16A5EB6CE0B}" presName="arrowWedge2" presStyleLbl="fgSibTrans2D1" presStyleIdx="1" presStyleCnt="3"/>
      <dgm:spPr/>
    </dgm:pt>
    <dgm:pt modelId="{D0604951-9EE6-4C58-AEF5-6FF1111DCC5F}" type="pres">
      <dgm:prSet presAssocID="{277E5F16-8413-42D4-AF65-EE13EAAF178F}" presName="arrowWedge3" presStyleLbl="fgSibTrans2D1" presStyleIdx="2" presStyleCnt="3" custLinFactNeighborY="435"/>
      <dgm:spPr/>
    </dgm:pt>
  </dgm:ptLst>
  <dgm:cxnLst>
    <dgm:cxn modelId="{9A55066B-D122-451C-BCC2-97D803780167}" type="presOf" srcId="{CE1A96BB-AD15-4DCD-BB1E-2977B364803E}" destId="{688C9B28-E705-4816-970B-3A8F86571F5C}" srcOrd="0" destOrd="0" presId="urn:microsoft.com/office/officeart/2005/8/layout/cycle8"/>
    <dgm:cxn modelId="{9EAB0E54-7585-4789-B8C3-F572DFC40980}" type="presOf" srcId="{CE1A96BB-AD15-4DCD-BB1E-2977B364803E}" destId="{8DCE143C-FB02-4293-B187-9C333439F155}" srcOrd="1" destOrd="0" presId="urn:microsoft.com/office/officeart/2005/8/layout/cycle8"/>
    <dgm:cxn modelId="{0FCC0659-0AB3-4B05-8312-80EBC1936943}" type="presOf" srcId="{B798C2E2-9F89-4E0B-9FE2-F8ED74703272}" destId="{22FAAD71-A75E-498A-B402-901812234A3C}" srcOrd="1" destOrd="0" presId="urn:microsoft.com/office/officeart/2005/8/layout/cycle8"/>
    <dgm:cxn modelId="{30147F7A-B10B-49EB-AE19-564610013740}" type="presOf" srcId="{D2CFFE25-EA62-48A3-B4A5-9A9F37B82048}" destId="{DBCE0D76-6FDE-4B2B-B3E3-992298A716C5}" srcOrd="0" destOrd="0" presId="urn:microsoft.com/office/officeart/2005/8/layout/cycle8"/>
    <dgm:cxn modelId="{D812D18A-E1BB-42B7-B9BE-358AE0D24A0A}" type="presOf" srcId="{B798C2E2-9F89-4E0B-9FE2-F8ED74703272}" destId="{44025FC6-934A-49AE-8147-7CECA02469A9}" srcOrd="0" destOrd="0" presId="urn:microsoft.com/office/officeart/2005/8/layout/cycle8"/>
    <dgm:cxn modelId="{ABED9E8C-5AE0-46BD-A667-B0A888FA883F}" srcId="{BB90F1FE-D0B3-4671-9DF0-710910B84D0C}" destId="{B798C2E2-9F89-4E0B-9FE2-F8ED74703272}" srcOrd="0" destOrd="0" parTransId="{50798F89-96FC-4951-9F8D-B6F281EB315C}" sibTransId="{34A05C6D-25E2-4861-B7BB-3280466D206C}"/>
    <dgm:cxn modelId="{35F108AB-42FA-450E-A70C-46C7F354A61E}" srcId="{BB90F1FE-D0B3-4671-9DF0-710910B84D0C}" destId="{CE1A96BB-AD15-4DCD-BB1E-2977B364803E}" srcOrd="1" destOrd="0" parTransId="{5D59B168-8954-49ED-99B3-F783EE9ACC83}" sibTransId="{92625020-BA4D-45D0-AAA1-A16A5EB6CE0B}"/>
    <dgm:cxn modelId="{3B7517D2-F60D-4D5B-B2D2-B4756939C95B}" type="presOf" srcId="{BB90F1FE-D0B3-4671-9DF0-710910B84D0C}" destId="{6A063D8F-2EE4-4140-AF80-4DEAA862CADF}" srcOrd="0" destOrd="0" presId="urn:microsoft.com/office/officeart/2005/8/layout/cycle8"/>
    <dgm:cxn modelId="{D423D5EA-00B6-47F0-A4DC-BACF54D57A79}" srcId="{BB90F1FE-D0B3-4671-9DF0-710910B84D0C}" destId="{D2CFFE25-EA62-48A3-B4A5-9A9F37B82048}" srcOrd="2" destOrd="0" parTransId="{CCC99DD4-CEE5-4C22-BD02-AF44E48D3803}" sibTransId="{277E5F16-8413-42D4-AF65-EE13EAAF178F}"/>
    <dgm:cxn modelId="{33C316EC-EDFC-4E24-820D-29C342DE79B4}" type="presOf" srcId="{D2CFFE25-EA62-48A3-B4A5-9A9F37B82048}" destId="{707AC3B6-0E27-4258-87CF-5E5F7FE2D0E2}" srcOrd="1" destOrd="0" presId="urn:microsoft.com/office/officeart/2005/8/layout/cycle8"/>
    <dgm:cxn modelId="{72DB0ADF-2124-4DEB-9CA8-D6E0A23416BC}" type="presParOf" srcId="{6A063D8F-2EE4-4140-AF80-4DEAA862CADF}" destId="{44025FC6-934A-49AE-8147-7CECA02469A9}" srcOrd="0" destOrd="0" presId="urn:microsoft.com/office/officeart/2005/8/layout/cycle8"/>
    <dgm:cxn modelId="{97BCC35E-B61B-46F5-9374-4704948F98B3}" type="presParOf" srcId="{6A063D8F-2EE4-4140-AF80-4DEAA862CADF}" destId="{E8ADBAC8-0232-4040-BE77-2E2124473C63}" srcOrd="1" destOrd="0" presId="urn:microsoft.com/office/officeart/2005/8/layout/cycle8"/>
    <dgm:cxn modelId="{038E1EBF-446B-4B27-8E11-F77656861C62}" type="presParOf" srcId="{6A063D8F-2EE4-4140-AF80-4DEAA862CADF}" destId="{65DD86D6-9100-42DF-8869-8054A50D4B1A}" srcOrd="2" destOrd="0" presId="urn:microsoft.com/office/officeart/2005/8/layout/cycle8"/>
    <dgm:cxn modelId="{B58F7B9C-6F71-4F05-B53B-D105DC31AF36}" type="presParOf" srcId="{6A063D8F-2EE4-4140-AF80-4DEAA862CADF}" destId="{22FAAD71-A75E-498A-B402-901812234A3C}" srcOrd="3" destOrd="0" presId="urn:microsoft.com/office/officeart/2005/8/layout/cycle8"/>
    <dgm:cxn modelId="{21B81273-AA4E-487C-B294-149A43EA1319}" type="presParOf" srcId="{6A063D8F-2EE4-4140-AF80-4DEAA862CADF}" destId="{688C9B28-E705-4816-970B-3A8F86571F5C}" srcOrd="4" destOrd="0" presId="urn:microsoft.com/office/officeart/2005/8/layout/cycle8"/>
    <dgm:cxn modelId="{73A21B4C-899A-4D2A-ADA1-6A1872E584D6}" type="presParOf" srcId="{6A063D8F-2EE4-4140-AF80-4DEAA862CADF}" destId="{3D114076-71FA-4789-82B8-077BA428EB82}" srcOrd="5" destOrd="0" presId="urn:microsoft.com/office/officeart/2005/8/layout/cycle8"/>
    <dgm:cxn modelId="{E374BE76-ED38-4C5F-B5D1-3D69CCF8A8BF}" type="presParOf" srcId="{6A063D8F-2EE4-4140-AF80-4DEAA862CADF}" destId="{2A1B59E3-7E79-4357-B69E-FE71599D560A}" srcOrd="6" destOrd="0" presId="urn:microsoft.com/office/officeart/2005/8/layout/cycle8"/>
    <dgm:cxn modelId="{B86413C5-C27B-4FDB-9C11-34074B175DF9}" type="presParOf" srcId="{6A063D8F-2EE4-4140-AF80-4DEAA862CADF}" destId="{8DCE143C-FB02-4293-B187-9C333439F155}" srcOrd="7" destOrd="0" presId="urn:microsoft.com/office/officeart/2005/8/layout/cycle8"/>
    <dgm:cxn modelId="{DEDAEF2B-DF51-45FA-9AFC-EC207D281B04}" type="presParOf" srcId="{6A063D8F-2EE4-4140-AF80-4DEAA862CADF}" destId="{DBCE0D76-6FDE-4B2B-B3E3-992298A716C5}" srcOrd="8" destOrd="0" presId="urn:microsoft.com/office/officeart/2005/8/layout/cycle8"/>
    <dgm:cxn modelId="{684E80DA-CC50-4FC0-AE77-67EC4C0889E2}" type="presParOf" srcId="{6A063D8F-2EE4-4140-AF80-4DEAA862CADF}" destId="{56180DC8-AA46-4ED6-A1C9-6D5FB96CA17D}" srcOrd="9" destOrd="0" presId="urn:microsoft.com/office/officeart/2005/8/layout/cycle8"/>
    <dgm:cxn modelId="{FACFDC1C-C43B-4418-A2DA-620439440731}" type="presParOf" srcId="{6A063D8F-2EE4-4140-AF80-4DEAA862CADF}" destId="{0BEC4600-E97D-4DB4-845D-7A2139B0477B}" srcOrd="10" destOrd="0" presId="urn:microsoft.com/office/officeart/2005/8/layout/cycle8"/>
    <dgm:cxn modelId="{DC41F99C-B555-4BA8-9762-BA890C5A7EE6}" type="presParOf" srcId="{6A063D8F-2EE4-4140-AF80-4DEAA862CADF}" destId="{707AC3B6-0E27-4258-87CF-5E5F7FE2D0E2}" srcOrd="11" destOrd="0" presId="urn:microsoft.com/office/officeart/2005/8/layout/cycle8"/>
    <dgm:cxn modelId="{9DF5D6CF-DB72-4CA1-9AAA-06BD036E2C4E}" type="presParOf" srcId="{6A063D8F-2EE4-4140-AF80-4DEAA862CADF}" destId="{8E9F986B-3DF8-46C1-849B-2815DF421188}" srcOrd="12" destOrd="0" presId="urn:microsoft.com/office/officeart/2005/8/layout/cycle8"/>
    <dgm:cxn modelId="{ADF6A037-941C-4F31-BF71-D6B0C20F12EC}" type="presParOf" srcId="{6A063D8F-2EE4-4140-AF80-4DEAA862CADF}" destId="{76BD08D5-7ED5-4C02-BCAA-FC69FDE07C0B}" srcOrd="13" destOrd="0" presId="urn:microsoft.com/office/officeart/2005/8/layout/cycle8"/>
    <dgm:cxn modelId="{A3E44841-C854-47D5-8FF0-9675851F78BC}" type="presParOf" srcId="{6A063D8F-2EE4-4140-AF80-4DEAA862CADF}" destId="{D0604951-9EE6-4C58-AEF5-6FF1111DCC5F}"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025FC6-934A-49AE-8147-7CECA02469A9}">
      <dsp:nvSpPr>
        <dsp:cNvPr id="0" name=""/>
        <dsp:cNvSpPr/>
      </dsp:nvSpPr>
      <dsp:spPr>
        <a:xfrm>
          <a:off x="776457" y="235791"/>
          <a:ext cx="3047150" cy="3047150"/>
        </a:xfrm>
        <a:prstGeom prst="pie">
          <a:avLst>
            <a:gd name="adj1" fmla="val 16200000"/>
            <a:gd name="adj2" fmla="val 1800000"/>
          </a:avLst>
        </a:prstGeom>
        <a:solidFill>
          <a:schemeClr val="accent3">
            <a:lumMod val="7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t-EE" sz="1400" kern="1200"/>
            <a:t>Laste ja perede arengukava</a:t>
          </a:r>
        </a:p>
        <a:p>
          <a:pPr marL="0" lvl="0" indent="0" algn="ctr" defTabSz="622300">
            <a:lnSpc>
              <a:spcPct val="90000"/>
            </a:lnSpc>
            <a:spcBef>
              <a:spcPct val="0"/>
            </a:spcBef>
            <a:spcAft>
              <a:spcPct val="35000"/>
            </a:spcAft>
            <a:buNone/>
          </a:pPr>
          <a:r>
            <a:rPr lang="et-EE" sz="1400" kern="1200"/>
            <a:t>2012 - 2020</a:t>
          </a:r>
          <a:endParaRPr lang="et-EE" sz="1400" kern="1200" dirty="0"/>
        </a:p>
      </dsp:txBody>
      <dsp:txXfrm>
        <a:off x="2382378" y="881497"/>
        <a:ext cx="1088268" cy="906890"/>
      </dsp:txXfrm>
    </dsp:sp>
    <dsp:sp modelId="{688C9B28-E705-4816-970B-3A8F86571F5C}">
      <dsp:nvSpPr>
        <dsp:cNvPr id="0" name=""/>
        <dsp:cNvSpPr/>
      </dsp:nvSpPr>
      <dsp:spPr>
        <a:xfrm>
          <a:off x="713700" y="344618"/>
          <a:ext cx="3047150" cy="3047150"/>
        </a:xfrm>
        <a:prstGeom prst="pie">
          <a:avLst>
            <a:gd name="adj1" fmla="val 1800000"/>
            <a:gd name="adj2" fmla="val 900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t-EE" sz="1400" kern="1200" dirty="0"/>
            <a:t>Rahvastiku tervise arengukava</a:t>
          </a:r>
        </a:p>
        <a:p>
          <a:pPr marL="0" lvl="0" indent="0" algn="ctr" defTabSz="622300">
            <a:lnSpc>
              <a:spcPct val="90000"/>
            </a:lnSpc>
            <a:spcBef>
              <a:spcPct val="0"/>
            </a:spcBef>
            <a:spcAft>
              <a:spcPct val="35000"/>
            </a:spcAft>
            <a:buNone/>
          </a:pPr>
          <a:r>
            <a:rPr lang="et-EE" sz="1400" kern="1200" dirty="0"/>
            <a:t>2009-2020</a:t>
          </a:r>
        </a:p>
      </dsp:txBody>
      <dsp:txXfrm>
        <a:off x="1439212" y="2321638"/>
        <a:ext cx="1632401" cy="798063"/>
      </dsp:txXfrm>
    </dsp:sp>
    <dsp:sp modelId="{DBCE0D76-6FDE-4B2B-B3E3-992298A716C5}">
      <dsp:nvSpPr>
        <dsp:cNvPr id="0" name=""/>
        <dsp:cNvSpPr/>
      </dsp:nvSpPr>
      <dsp:spPr>
        <a:xfrm>
          <a:off x="650944" y="219123"/>
          <a:ext cx="3047150" cy="3047150"/>
        </a:xfrm>
        <a:prstGeom prst="pie">
          <a:avLst>
            <a:gd name="adj1" fmla="val 9000000"/>
            <a:gd name="adj2" fmla="val 16200000"/>
          </a:avLst>
        </a:prstGeom>
        <a:solidFill>
          <a:schemeClr val="accent3">
            <a:lumMod val="7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t-EE" sz="1400" kern="1200" dirty="0"/>
            <a:t>Heaolu arengukava 2016-2023</a:t>
          </a:r>
        </a:p>
      </dsp:txBody>
      <dsp:txXfrm>
        <a:off x="1003905" y="864829"/>
        <a:ext cx="1088268" cy="906890"/>
      </dsp:txXfrm>
    </dsp:sp>
    <dsp:sp modelId="{8E9F986B-3DF8-46C1-849B-2815DF421188}">
      <dsp:nvSpPr>
        <dsp:cNvPr id="0" name=""/>
        <dsp:cNvSpPr/>
      </dsp:nvSpPr>
      <dsp:spPr>
        <a:xfrm>
          <a:off x="588075" y="47158"/>
          <a:ext cx="3424416" cy="3424416"/>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76BD08D5-7ED5-4C02-BCAA-FC69FDE07C0B}">
      <dsp:nvSpPr>
        <dsp:cNvPr id="0" name=""/>
        <dsp:cNvSpPr/>
      </dsp:nvSpPr>
      <dsp:spPr>
        <a:xfrm>
          <a:off x="525067" y="155792"/>
          <a:ext cx="3424416" cy="342441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D0604951-9EE6-4C58-AEF5-6FF1111DCC5F}">
      <dsp:nvSpPr>
        <dsp:cNvPr id="0" name=""/>
        <dsp:cNvSpPr/>
      </dsp:nvSpPr>
      <dsp:spPr>
        <a:xfrm>
          <a:off x="462059" y="45386"/>
          <a:ext cx="3424416" cy="342441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a:sp3d z="5715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81117B-D8FE-4F63-8C48-43C09A416716}" type="datetimeFigureOut">
              <a:rPr lang="et-EE" smtClean="0"/>
              <a:t>26.02.2021</a:t>
            </a:fld>
            <a:endParaRPr lang="et-EE"/>
          </a:p>
        </p:txBody>
      </p:sp>
      <p:sp>
        <p:nvSpPr>
          <p:cNvPr id="4" name="Slaidi pildi kohatä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t-EE"/>
              <a:t>Klõpsake juhteksemplari tekstilaadide redigeerimiseks</a:t>
            </a:r>
          </a:p>
          <a:p>
            <a:pPr lvl="1"/>
            <a:r>
              <a:rPr lang="et-EE"/>
              <a:t>Teine tase</a:t>
            </a:r>
          </a:p>
          <a:p>
            <a:pPr lvl="2"/>
            <a:r>
              <a:rPr lang="et-EE"/>
              <a:t>Kolmas tase</a:t>
            </a:r>
          </a:p>
          <a:p>
            <a:pPr lvl="3"/>
            <a:r>
              <a:rPr lang="et-EE"/>
              <a:t>Neljas tase</a:t>
            </a:r>
          </a:p>
          <a:p>
            <a:pPr lvl="4"/>
            <a:r>
              <a:rPr lang="et-EE"/>
              <a:t>Viies tase</a:t>
            </a:r>
          </a:p>
        </p:txBody>
      </p:sp>
      <p:sp>
        <p:nvSpPr>
          <p:cNvPr id="6" name="Jaluse kohatäid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EF1F28-D7E3-4185-A162-8139F77D6DCE}" type="slidenum">
              <a:rPr lang="et-EE" smtClean="0"/>
              <a:t>‹#›</a:t>
            </a:fld>
            <a:endParaRPr lang="et-EE"/>
          </a:p>
        </p:txBody>
      </p:sp>
    </p:spTree>
    <p:extLst>
      <p:ext uri="{BB962C8B-B14F-4D97-AF65-F5344CB8AC3E}">
        <p14:creationId xmlns:p14="http://schemas.microsoft.com/office/powerpoint/2010/main" val="225603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217488" y="812800"/>
            <a:ext cx="7121525" cy="4006850"/>
          </a:xfrm>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Lst>
              <a:defRPr/>
            </a:pPr>
            <a:fld id="{9137B0FE-B827-43E6-9F1A-73A7AB4ED6CD}" type="slidenum">
              <a:rPr kumimoji="0" lang="et-EE"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Lst>
                <a:defRPr/>
              </a:pPr>
              <a:t>1</a:t>
            </a:fld>
            <a:endParaRPr kumimoji="0" lang="et-EE" altLang="en-US" sz="14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2712554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algn="ctr"/>
            <a:endParaRPr lang="et-EE" dirty="0"/>
          </a:p>
        </p:txBody>
      </p:sp>
      <p:sp>
        <p:nvSpPr>
          <p:cNvPr id="4" name="Slaidinumbri kohatäide 3"/>
          <p:cNvSpPr>
            <a:spLocks noGrp="1"/>
          </p:cNvSpPr>
          <p:nvPr>
            <p:ph type="sldNum" sz="quarter" idx="5"/>
          </p:nvPr>
        </p:nvSpPr>
        <p:spPr/>
        <p:txBody>
          <a:bodyPr/>
          <a:lstStyle/>
          <a:p>
            <a:fld id="{1BEF1F28-D7E3-4185-A162-8139F77D6DCE}" type="slidenum">
              <a:rPr lang="et-EE" smtClean="0"/>
              <a:t>3</a:t>
            </a:fld>
            <a:endParaRPr lang="et-EE"/>
          </a:p>
        </p:txBody>
      </p:sp>
    </p:spTree>
    <p:extLst>
      <p:ext uri="{BB962C8B-B14F-4D97-AF65-F5344CB8AC3E}">
        <p14:creationId xmlns:p14="http://schemas.microsoft.com/office/powerpoint/2010/main" val="3723632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EF1F28-D7E3-4185-A162-8139F77D6DCE}" type="slidenum">
              <a:rPr lang="et-EE" smtClean="0"/>
              <a:t>4</a:t>
            </a:fld>
            <a:endParaRPr lang="et-EE"/>
          </a:p>
        </p:txBody>
      </p:sp>
    </p:spTree>
    <p:extLst>
      <p:ext uri="{BB962C8B-B14F-4D97-AF65-F5344CB8AC3E}">
        <p14:creationId xmlns:p14="http://schemas.microsoft.com/office/powerpoint/2010/main" val="2264724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a:xfrm>
            <a:off x="217488" y="812800"/>
            <a:ext cx="7121525" cy="4006850"/>
          </a:xfrm>
        </p:spPr>
      </p:sp>
      <p:sp>
        <p:nvSpPr>
          <p:cNvPr id="3" name="Märkmete kohatäide 2"/>
          <p:cNvSpPr>
            <a:spLocks noGrp="1"/>
          </p:cNvSpPr>
          <p:nvPr>
            <p:ph type="body" idx="1"/>
          </p:nvPr>
        </p:nvSpPr>
        <p:spPr/>
        <p:txBody>
          <a:bodyPr/>
          <a:lstStyle/>
          <a:p>
            <a:r>
              <a:rPr lang="et-EE" dirty="0"/>
              <a:t>Aktiivsena vananemise indeks:</a:t>
            </a:r>
          </a:p>
          <a:p>
            <a:r>
              <a:rPr lang="et-EE" dirty="0"/>
              <a:t>Tööhõive – 2019. a koht on võrreldes 2014. aastaga jäänud samaks</a:t>
            </a:r>
          </a:p>
          <a:p>
            <a:r>
              <a:rPr lang="et-EE" dirty="0"/>
              <a:t>Ühiskondlik aktiivsus – 2019. a koht on võrreldes 2014. aastaga tõusnud nelja koha võrra</a:t>
            </a:r>
          </a:p>
          <a:p>
            <a:r>
              <a:rPr lang="et-EE" dirty="0"/>
              <a:t>Tervis ja isiklik toimetulek – 2019. a koht on võrreldes 2014. aastaga jäänud samaks</a:t>
            </a:r>
          </a:p>
          <a:p>
            <a:r>
              <a:rPr lang="et-EE" dirty="0"/>
              <a:t>Sotsiaalne aktiivsus ja aktiivsena vananemist soodustav elukeskkond – 2019. a koht on võrreldes 2014. aastaga tõusnud kolme koha võrra.</a:t>
            </a:r>
          </a:p>
          <a:p>
            <a:endParaRPr lang="et-EE" dirty="0"/>
          </a:p>
          <a:p>
            <a:endParaRPr lang="et-EE" dirty="0"/>
          </a:p>
        </p:txBody>
      </p:sp>
      <p:sp>
        <p:nvSpPr>
          <p:cNvPr id="4" name="Slaidinumbri kohatäide 3"/>
          <p:cNvSpPr>
            <a:spLocks noGrp="1"/>
          </p:cNvSpPr>
          <p:nvPr>
            <p:ph type="sldNum"/>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Lst>
              <a:defRPr/>
            </a:pPr>
            <a:fld id="{9137B0FE-B827-43E6-9F1A-73A7AB4ED6CD}" type="slidenum">
              <a:rPr kumimoji="0" lang="et-EE"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icrosoft YaHei" panose="020B0503020204020204" pitchFamily="34" charset="-122"/>
              </a:rPr>
              <a:pPr marL="0" marR="0" lvl="0" indent="0" algn="r" defTabSz="449263" rtl="0" eaLnBrk="1" fontAlgn="base" latinLnBrk="0" hangingPunct="0">
                <a:lnSpc>
                  <a:spcPct val="95000"/>
                </a:lnSpc>
                <a:spcBef>
                  <a:spcPct val="0"/>
                </a:spcBef>
                <a:spcAft>
                  <a:spcPct val="0"/>
                </a:spcAft>
                <a:buClr>
                  <a:srgbClr val="000000"/>
                </a:buClr>
                <a:buSzPct val="100000"/>
                <a:buFont typeface="Times New Roman" panose="02020603050405020304" pitchFamily="18" charset="0"/>
                <a:buNone/>
                <a:tabLst>
                  <a:tab pos="723900" algn="l"/>
                  <a:tab pos="1447800" algn="l"/>
                  <a:tab pos="2171700" algn="l"/>
                  <a:tab pos="2895600" algn="l"/>
                </a:tabLst>
                <a:defRPr/>
              </a:pPr>
              <a:t>5</a:t>
            </a:fld>
            <a:endParaRPr kumimoji="0" lang="et-EE" altLang="en-US" sz="1400" b="0" i="0" u="none" strike="noStrike" kern="1200" cap="none" spc="0" normalizeH="0" baseline="0" noProof="0">
              <a:ln>
                <a:noFill/>
              </a:ln>
              <a:solidFill>
                <a:srgbClr val="000000"/>
              </a:solidFill>
              <a:effectLst/>
              <a:uLnTx/>
              <a:uFillTx/>
              <a:latin typeface="Times New Roman" panose="02020603050405020304" pitchFamily="18" charset="0"/>
              <a:ea typeface="Microsoft YaHei" panose="020B0503020204020204" pitchFamily="34" charset="-122"/>
            </a:endParaRPr>
          </a:p>
        </p:txBody>
      </p:sp>
    </p:spTree>
    <p:extLst>
      <p:ext uri="{BB962C8B-B14F-4D97-AF65-F5344CB8AC3E}">
        <p14:creationId xmlns:p14="http://schemas.microsoft.com/office/powerpoint/2010/main" val="2967873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t-EE" sz="1200" b="1" dirty="0"/>
              <a:t>Abivajajate vaatest leidis vabatahtlike projektis kinnitust, et paindlik ja inimlik tugi parandab inimeste elukvaliteeti</a:t>
            </a:r>
            <a:r>
              <a:rPr lang="et-EE" sz="1200" dirty="0"/>
              <a:t> – parandas abi saajate enesetunnet, kodust toimetulekut, leevendada üksildustunnet.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pPr>
              <a:defRPr/>
            </a:pPr>
            <a:r>
              <a:rPr lang="et-EE" b="1" dirty="0"/>
              <a:t>Sotsiaalministeerium on vabatahtliku tegevuse edendamisega sisulisemalt tegelenud 2018. aastast. Kutsusime</a:t>
            </a:r>
            <a:r>
              <a:rPr lang="et-EE" dirty="0"/>
              <a:t> ellu pilootprojekti, mille eesmärgiks oli välja töötada vabatahtlikke kaasav koostöömudel, ühtlasi tõsta omavalitsuste ja ka inimeste teadlikkust vabatahtlikust tegevusest. Mudeli välja töötamisse olid kaasatud 12 maakonda, 43 </a:t>
            </a:r>
            <a:r>
              <a:rPr lang="et-EE" dirty="0" err="1"/>
              <a:t>KOVi</a:t>
            </a:r>
            <a:r>
              <a:rPr lang="et-EE" dirty="0"/>
              <a:t>, oma aega panustasid 273 vabatahtlikku, kes pakkusid oma tuge ligi 700le abivajajale. Projekti vältel tõid vabatahtlikud rahalist lisandväärtust hoolekandesse ligikaudu </a:t>
            </a:r>
            <a:r>
              <a:rPr lang="et-EE" b="1" dirty="0"/>
              <a:t>106 000 eurot. Lisandväärtus </a:t>
            </a:r>
            <a:r>
              <a:rPr lang="et-EE" dirty="0"/>
              <a:t>on tuletatud vabatahtlike tegevusele sarnase iseloomuga </a:t>
            </a:r>
            <a:r>
              <a:rPr lang="et-EE" dirty="0" err="1"/>
              <a:t>kõrvalabi</a:t>
            </a:r>
            <a:r>
              <a:rPr lang="et-EE" dirty="0"/>
              <a:t> pakkuvate spetsialistide (kelle puhul ei ole eelduseks erialane kvalifikatsioon) töötasu kaalutud keskmist (</a:t>
            </a:r>
            <a:r>
              <a:rPr kumimoji="0" lang="et-EE" sz="1200" b="0" i="0" u="none" strike="noStrike" kern="1200" cap="none" spc="0" normalizeH="0" baseline="0" noProof="0" dirty="0">
                <a:ln>
                  <a:noFill/>
                </a:ln>
                <a:solidFill>
                  <a:prstClr val="black"/>
                </a:solidFill>
                <a:effectLst/>
                <a:uLnTx/>
                <a:uFillTx/>
                <a:latin typeface="+mn-lt"/>
                <a:ea typeface="+mn-ea"/>
                <a:cs typeface="+mn-cs"/>
              </a:rPr>
              <a:t>4,92 eurot).</a:t>
            </a:r>
            <a:r>
              <a:rPr lang="et-EE" dirty="0"/>
              <a:t> Arvutused tegi Sotsiaalministeeriumi analüüsi- ja statistika osakond. </a:t>
            </a:r>
          </a:p>
          <a:p>
            <a:pPr>
              <a:defRPr/>
            </a:pPr>
            <a:r>
              <a:rPr lang="et-EE" dirty="0"/>
              <a:t>Projekti sihtrühmaks olid eakad ja täisealised erivajadusega inimesed, </a:t>
            </a:r>
            <a:r>
              <a:rPr lang="et-EE" b="1" dirty="0"/>
              <a:t>enamik neist naised</a:t>
            </a:r>
            <a:r>
              <a:rPr lang="et-EE" dirty="0"/>
              <a:t>. Kõige vanem abi saaja oli 107 aastane. </a:t>
            </a:r>
            <a:r>
              <a:rPr lang="et-EE" b="1" dirty="0"/>
              <a:t>Vabatahtlikena panustasid kõige enam keskealised naised. </a:t>
            </a:r>
            <a:endParaRPr lang="et-EE" dirty="0"/>
          </a:p>
          <a:p>
            <a:pPr>
              <a:defRPr/>
            </a:pPr>
            <a:r>
              <a:rPr lang="et-EE" b="1" dirty="0"/>
              <a:t>Vabatahtlikud pakkusid</a:t>
            </a:r>
            <a:r>
              <a:rPr lang="et-EE" dirty="0"/>
              <a:t> abivajajatele peamiselt seltsi, abistati lihtsamates majapidamistöödes, oldi saatjaks väljaspool kodu. </a:t>
            </a:r>
            <a:r>
              <a:rPr lang="et-EE" b="1" dirty="0"/>
              <a:t>Näiteks sai täna vabatahtlike abile mõni eakas käia lähedase haual või minna teatrisse. </a:t>
            </a:r>
            <a:r>
              <a:rPr lang="et-EE" dirty="0"/>
              <a:t>Oluline on rõhutada, et vabatahtlikud ei saa asendada ametlikke sotsiaalteenuseid, vaid pakkuda lisatuge tegevustes, mida ametlikud teenused ei kata. </a:t>
            </a:r>
          </a:p>
          <a:p>
            <a:pPr>
              <a:defRPr/>
            </a:pPr>
            <a:r>
              <a:rPr lang="et-EE" b="1" dirty="0"/>
              <a:t>Üle poolte vabatahtlikest oli 55 aastased ja vanemad inimesed.</a:t>
            </a:r>
            <a:r>
              <a:rPr lang="et-EE" dirty="0"/>
              <a:t> </a:t>
            </a:r>
            <a:r>
              <a:rPr lang="et-EE" b="1" dirty="0"/>
              <a:t>Seega ei ole meie vanemaealised pelgalt passiivsed abisaajad, vaid soovivad ühiskonda panustada. </a:t>
            </a:r>
            <a:r>
              <a:rPr lang="et-EE" dirty="0"/>
              <a:t>Kui vabatahtlikkuse üleskutse nendeni jõuab, neid toetatakse, on nad hea meelega valmis panustama, mistõttu </a:t>
            </a:r>
            <a:r>
              <a:rPr lang="et-EE" b="1" dirty="0"/>
              <a:t>vabatahtlik tegevus on üks lihtsamaid viise hoida eakaid aktiivsena ja seeläbi ka ennetada nende endi sattumist abivajajate hulka.</a:t>
            </a:r>
            <a:r>
              <a:rPr lang="et-EE" dirty="0"/>
              <a:t> </a:t>
            </a:r>
          </a:p>
          <a:p>
            <a:pPr>
              <a:defRPr/>
            </a:pPr>
            <a:r>
              <a:rPr lang="et-EE" b="1" dirty="0"/>
              <a:t>Projekt andis meile selge vastuse, miks vabatahtliku tegevuse arendamine on oluline. Abivajajate vaatest leidis projektis kinnitust, et paindlik ja inimlik tugi parandab inimeste elukvaliteeti</a:t>
            </a:r>
            <a:r>
              <a:rPr lang="et-EE" dirty="0"/>
              <a:t> – parandas abi saajate enesetunnet, kodust toimetulekut, leevendada üksildustunnet.  Vabatahtlike tähelepanelikkus nt võimaldab omavalitsusele anda teada abivajajast võimalikult varakult. 23% projektis osalenud abisaajat ütlesid tagasisides, et vabatahtlike toetus aitas edasi lükata asutuspõhisele hooldusele suundumist.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t-EE" dirty="0"/>
          </a:p>
        </p:txBody>
      </p:sp>
      <p:sp>
        <p:nvSpPr>
          <p:cNvPr id="4" name="Slaidinumbri kohatäide 3"/>
          <p:cNvSpPr>
            <a:spLocks noGrp="1"/>
          </p:cNvSpPr>
          <p:nvPr>
            <p:ph type="sldNum" sz="quarter" idx="5"/>
          </p:nvPr>
        </p:nvSpPr>
        <p:spPr/>
        <p:txBody>
          <a:bodyPr/>
          <a:lstStyle/>
          <a:p>
            <a:fld id="{1BEF1F28-D7E3-4185-A162-8139F77D6DCE}" type="slidenum">
              <a:rPr lang="et-EE" smtClean="0"/>
              <a:t>6</a:t>
            </a:fld>
            <a:endParaRPr lang="et-EE"/>
          </a:p>
        </p:txBody>
      </p:sp>
    </p:spTree>
    <p:extLst>
      <p:ext uri="{BB962C8B-B14F-4D97-AF65-F5344CB8AC3E}">
        <p14:creationId xmlns:p14="http://schemas.microsoft.com/office/powerpoint/2010/main" val="400872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1BEF1F28-D7E3-4185-A162-8139F77D6DCE}" type="slidenum">
              <a:rPr lang="et-EE" smtClean="0"/>
              <a:t>7</a:t>
            </a:fld>
            <a:endParaRPr lang="et-EE"/>
          </a:p>
        </p:txBody>
      </p:sp>
    </p:spTree>
    <p:extLst>
      <p:ext uri="{BB962C8B-B14F-4D97-AF65-F5344CB8AC3E}">
        <p14:creationId xmlns:p14="http://schemas.microsoft.com/office/powerpoint/2010/main" val="4016524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5"/>
          </p:nvPr>
        </p:nvSpPr>
        <p:spPr/>
        <p:txBody>
          <a:bodyPr/>
          <a:lstStyle/>
          <a:p>
            <a:fld id="{F1981D02-C90B-4FAE-A4E7-022AA961CDE6}" type="slidenum">
              <a:rPr lang="et-EE" smtClean="0"/>
              <a:t>8</a:t>
            </a:fld>
            <a:endParaRPr lang="et-EE"/>
          </a:p>
        </p:txBody>
      </p:sp>
    </p:spTree>
    <p:extLst>
      <p:ext uri="{BB962C8B-B14F-4D97-AF65-F5344CB8AC3E}">
        <p14:creationId xmlns:p14="http://schemas.microsoft.com/office/powerpoint/2010/main" val="2855267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a:t>Vanemaealiste huvikaitsega tegelev organisatsioon või organisatsioonide </a:t>
            </a:r>
            <a:r>
              <a:rPr lang="et-EE" dirty="0" err="1"/>
              <a:t>võrgustiks</a:t>
            </a:r>
            <a:r>
              <a:rPr lang="et-EE" dirty="0"/>
              <a:t> Eestis puudub, teistes valdkondades on see enamasti olemas.</a:t>
            </a:r>
          </a:p>
          <a:p>
            <a:r>
              <a:rPr lang="et-EE" dirty="0"/>
              <a:t>Huvikaitse koostöövõrgustiku ülesanded: mis esindaks vanemaealisi ning mille liikmed osaleksid aktiivselt seadusemuudatuste, poliitikate ja meetmete kujundamises, pakuksid vanemaealistele asjakohast tuge ning seisaksid praeguste ja tulevaste vanemaealiste huvide eest. Täpsemalt: </a:t>
            </a:r>
          </a:p>
          <a:p>
            <a:pPr algn="just">
              <a:spcAft>
                <a:spcPts val="0"/>
              </a:spcAft>
            </a:pPr>
            <a:r>
              <a:rPr lang="et-EE" sz="1800" b="1" dirty="0">
                <a:effectLst/>
                <a:latin typeface="Arial" panose="020B0604020202020204" pitchFamily="34" charset="0"/>
                <a:ea typeface="Times New Roman" panose="02020603050405020304" pitchFamily="18" charset="0"/>
              </a:rPr>
              <a:t>valmistada vanemaealiste huvikaitsega tegelevaid organisatsioone ette tulevastel strateegilise partnerluse konkurssidel osalemiseks.</a:t>
            </a:r>
            <a:r>
              <a:rPr lang="et-EE" sz="1800" dirty="0">
                <a:effectLst/>
                <a:latin typeface="Arial" panose="020B0604020202020204" pitchFamily="34" charset="0"/>
                <a:ea typeface="Times New Roman" panose="02020603050405020304" pitchFamily="18" charset="0"/>
              </a:rPr>
              <a:t>  </a:t>
            </a:r>
            <a:endParaRPr lang="et-EE" sz="1800" dirty="0">
              <a:effectLst/>
              <a:latin typeface="Times New Roman" panose="02020603050405020304" pitchFamily="18" charset="0"/>
              <a:ea typeface="Times New Roman" panose="02020603050405020304" pitchFamily="18" charset="0"/>
            </a:endParaRPr>
          </a:p>
          <a:p>
            <a:pPr>
              <a:spcAft>
                <a:spcPts val="0"/>
              </a:spcAft>
            </a:pPr>
            <a:r>
              <a:rPr lang="et-EE" sz="1800" dirty="0">
                <a:effectLst/>
                <a:latin typeface="Arial" panose="020B0604020202020204" pitchFamily="34" charset="0"/>
                <a:ea typeface="Times New Roman" panose="02020603050405020304" pitchFamily="18" charset="0"/>
              </a:rPr>
              <a:t> </a:t>
            </a:r>
            <a:endParaRPr lang="et-EE" sz="1800" dirty="0">
              <a:effectLst/>
              <a:latin typeface="Times New Roman" panose="02020603050405020304" pitchFamily="18" charset="0"/>
              <a:ea typeface="Times New Roman" panose="02020603050405020304" pitchFamily="18" charset="0"/>
            </a:endParaRPr>
          </a:p>
          <a:p>
            <a:pPr algn="just">
              <a:spcAft>
                <a:spcPts val="0"/>
              </a:spcAft>
            </a:pPr>
            <a:r>
              <a:rPr lang="et-EE" sz="1800" dirty="0">
                <a:effectLst/>
                <a:latin typeface="Arial" panose="020B0604020202020204" pitchFamily="34" charset="0"/>
                <a:ea typeface="Times New Roman" panose="02020603050405020304" pitchFamily="18" charset="0"/>
              </a:rPr>
              <a:t>Koolitus- ja mentorlusprogrammi peab looma koolituses osalevatele vanemaealiste huvikaitsega tegelevate organisatsioonidele järgmise võimekuse:</a:t>
            </a:r>
            <a:endParaRPr lang="et-EE" sz="1800" dirty="0">
              <a:effectLst/>
              <a:latin typeface="Times New Roman" panose="02020603050405020304" pitchFamily="18" charset="0"/>
              <a:ea typeface="Times New Roman" panose="02020603050405020304" pitchFamily="18" charset="0"/>
            </a:endParaRPr>
          </a:p>
          <a:p>
            <a:pPr marL="342900" lvl="0" indent="-342900" algn="just">
              <a:lnSpc>
                <a:spcPct val="105000"/>
              </a:lnSpc>
              <a:spcAft>
                <a:spcPts val="800"/>
              </a:spcAft>
              <a:buFont typeface="+mj-lt"/>
              <a:buAutoNum type="arabicParenR"/>
            </a:pPr>
            <a:r>
              <a:rPr lang="et-EE" sz="1800" dirty="0">
                <a:effectLst/>
                <a:latin typeface="Arial" panose="020B0604020202020204" pitchFamily="34" charset="0"/>
                <a:ea typeface="Times New Roman" panose="02020603050405020304" pitchFamily="18" charset="0"/>
              </a:rPr>
              <a:t>pakkuda andme- ja teadmispõhist ekspertiisi ja lahendusi probleemidele, olla partneriks riigile poliitikakujundamisel ning koondada teadmisi rahvusvahelistest praktikatest ja suundadest vanemaealisi puudutavates küsimustes. </a:t>
            </a:r>
            <a:endParaRPr lang="et-EE" sz="1800" dirty="0">
              <a:effectLst/>
              <a:latin typeface="Times New Roman" panose="02020603050405020304" pitchFamily="18" charset="0"/>
              <a:ea typeface="Times New Roman" panose="02020603050405020304" pitchFamily="18" charset="0"/>
            </a:endParaRPr>
          </a:p>
          <a:p>
            <a:pPr marL="342900" lvl="0" indent="-342900" algn="just">
              <a:lnSpc>
                <a:spcPct val="105000"/>
              </a:lnSpc>
              <a:spcAft>
                <a:spcPts val="800"/>
              </a:spcAft>
              <a:buFont typeface="+mj-lt"/>
              <a:buAutoNum type="arabicParenR"/>
            </a:pPr>
            <a:r>
              <a:rPr lang="et-EE" sz="1800" dirty="0">
                <a:effectLst/>
                <a:latin typeface="Arial" panose="020B0604020202020204" pitchFamily="34" charset="0"/>
                <a:ea typeface="Times New Roman" panose="02020603050405020304" pitchFamily="18" charset="0"/>
              </a:rPr>
              <a:t>suunata püsivalt ja süsteemselt hoiakute ja suhtumise kujundamist vanemaealistesse kõigil tasanditel (avalikkus, tööandjad, vanemad inimesed ise). </a:t>
            </a:r>
            <a:endParaRPr lang="et-EE" sz="1800" dirty="0">
              <a:effectLst/>
              <a:latin typeface="Times New Roman" panose="02020603050405020304" pitchFamily="18" charset="0"/>
              <a:ea typeface="Times New Roman" panose="02020603050405020304" pitchFamily="18" charset="0"/>
            </a:endParaRPr>
          </a:p>
          <a:p>
            <a:pPr marL="342900" lvl="0" indent="-342900" algn="just">
              <a:lnSpc>
                <a:spcPct val="105000"/>
              </a:lnSpc>
              <a:spcAft>
                <a:spcPts val="800"/>
              </a:spcAft>
              <a:buFont typeface="+mj-lt"/>
              <a:buAutoNum type="arabicParenR"/>
            </a:pPr>
            <a:r>
              <a:rPr lang="et-EE" sz="1800" dirty="0">
                <a:effectLst/>
                <a:latin typeface="Arial" panose="020B0604020202020204" pitchFamily="34" charset="0"/>
                <a:ea typeface="Times New Roman" panose="02020603050405020304" pitchFamily="18" charset="0"/>
              </a:rPr>
              <a:t>seada prioriteete ning seista hea vanemaealiste heaoluga seotud valdkondadega (nt tervena ja aktiivsena vananemine, vanemaealiste osalemine tööturul, „hõbemajandus“, ligipääsetavus, pensionid jne) tegelemise eest nii üle terve võrgustiku kui kohalike omavalitsuste ja riigi tasandil.</a:t>
            </a:r>
            <a:endParaRPr lang="et-EE" sz="1800" dirty="0">
              <a:effectLst/>
              <a:latin typeface="Times New Roman" panose="02020603050405020304" pitchFamily="18" charset="0"/>
              <a:ea typeface="Times New Roman" panose="02020603050405020304" pitchFamily="18" charset="0"/>
            </a:endParaRPr>
          </a:p>
          <a:p>
            <a:pPr marL="342900" lvl="0" indent="-342900" algn="just">
              <a:lnSpc>
                <a:spcPct val="105000"/>
              </a:lnSpc>
              <a:spcAft>
                <a:spcPts val="800"/>
              </a:spcAft>
              <a:buFont typeface="+mj-lt"/>
              <a:buAutoNum type="arabicParenR"/>
            </a:pPr>
            <a:r>
              <a:rPr lang="et-EE" sz="1800" dirty="0">
                <a:effectLst/>
                <a:latin typeface="Arial" panose="020B0604020202020204" pitchFamily="34" charset="0"/>
                <a:ea typeface="Times New Roman" panose="02020603050405020304" pitchFamily="18" charset="0"/>
              </a:rPr>
              <a:t>algatada tegevusi ja nõustada vanemaealisi nende heaolu, elukorraldust ja toimetulekut puudutavates küsimustes (nt juriidiline nõustamine, tervislik eluviis, digitaalne kirjaoskus ja digipädevused, lähedase hooldusega seotud küsimused jne).</a:t>
            </a:r>
            <a:endParaRPr lang="et-EE" sz="1800" dirty="0">
              <a:effectLst/>
              <a:latin typeface="Times New Roman" panose="02020603050405020304" pitchFamily="18" charset="0"/>
              <a:ea typeface="Times New Roman" panose="02020603050405020304" pitchFamily="18" charset="0"/>
            </a:endParaRPr>
          </a:p>
          <a:p>
            <a:endParaRPr lang="et-EE" dirty="0"/>
          </a:p>
        </p:txBody>
      </p:sp>
      <p:sp>
        <p:nvSpPr>
          <p:cNvPr id="4" name="Slaidinumbri kohatäide 3"/>
          <p:cNvSpPr>
            <a:spLocks noGrp="1"/>
          </p:cNvSpPr>
          <p:nvPr>
            <p:ph type="sldNum" sz="quarter" idx="5"/>
          </p:nvPr>
        </p:nvSpPr>
        <p:spPr/>
        <p:txBody>
          <a:bodyPr/>
          <a:lstStyle/>
          <a:p>
            <a:fld id="{1BEF1F28-D7E3-4185-A162-8139F77D6DCE}" type="slidenum">
              <a:rPr lang="et-EE" smtClean="0"/>
              <a:t>11</a:t>
            </a:fld>
            <a:endParaRPr lang="et-EE"/>
          </a:p>
        </p:txBody>
      </p:sp>
    </p:spTree>
    <p:extLst>
      <p:ext uri="{BB962C8B-B14F-4D97-AF65-F5344CB8AC3E}">
        <p14:creationId xmlns:p14="http://schemas.microsoft.com/office/powerpoint/2010/main" val="3872477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02049" y="2454249"/>
            <a:ext cx="9754101" cy="1804595"/>
          </a:xfrm>
        </p:spPr>
        <p:txBody>
          <a:bodyPr tIns="86400" anchor="t" anchorCtr="0"/>
          <a:lstStyle>
            <a:lvl1pPr algn="l">
              <a:defRPr sz="5715"/>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902049" y="4536752"/>
            <a:ext cx="9754101" cy="1732411"/>
          </a:xfrm>
        </p:spPr>
        <p:txBody>
          <a:bodyPr/>
          <a:lstStyle>
            <a:lvl1pPr marL="0" indent="0" algn="l">
              <a:spcAft>
                <a:spcPts val="0"/>
              </a:spcAft>
              <a:buNone/>
              <a:defRPr sz="2607" b="0"/>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a:t>Eesnimi Perenimi</a:t>
            </a:r>
          </a:p>
          <a:p>
            <a:r>
              <a:rPr lang="et-EE" dirty="0"/>
              <a:t>asutuse nimetus / ametinimetus</a:t>
            </a:r>
          </a:p>
          <a:p>
            <a:endParaRPr lang="et-EE" dirty="0"/>
          </a:p>
          <a:p>
            <a:r>
              <a:rPr lang="et-EE" dirty="0"/>
              <a:t>14.02.2018</a:t>
            </a:r>
            <a:endParaRPr lang="en-US" dirty="0"/>
          </a:p>
        </p:txBody>
      </p:sp>
      <p:pic>
        <p:nvPicPr>
          <p:cNvPr id="4" name="Pil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890" y="180368"/>
            <a:ext cx="4694162" cy="1389538"/>
          </a:xfrm>
          <a:prstGeom prst="rect">
            <a:avLst/>
          </a:prstGeom>
        </p:spPr>
      </p:pic>
    </p:spTree>
    <p:extLst>
      <p:ext uri="{BB962C8B-B14F-4D97-AF65-F5344CB8AC3E}">
        <p14:creationId xmlns:p14="http://schemas.microsoft.com/office/powerpoint/2010/main" val="41315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5134"/>
            <a:ext cx="12192000" cy="5052866"/>
          </a:xfrm>
          <a:prstGeom prst="rect">
            <a:avLst/>
          </a:prstGeom>
          <a:solidFill>
            <a:srgbClr val="0084D1"/>
          </a:solidFill>
          <a:ln w="9525" cap="flat" cmpd="sng" algn="ctr">
            <a:noFill/>
            <a:prstDash val="solid"/>
            <a:round/>
            <a:headEnd type="none" w="med" len="med"/>
            <a:tailEnd type="none" w="med" len="med"/>
          </a:ln>
          <a:effectLst/>
        </p:spPr>
        <p:txBody>
          <a:bodyPr vert="horz" wrap="square" lIns="91673" tIns="45837" rIns="91673" bIns="45837" numCol="1" rtlCol="0" anchor="t" anchorCtr="0" compatLnSpc="1">
            <a:prstTxWarp prst="textNoShape">
              <a:avLst/>
            </a:prstTxWarp>
          </a:bodyPr>
          <a:lstStyle/>
          <a:p>
            <a:pPr marL="0" marR="0" indent="0" algn="l" defTabSz="450431"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5"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902049" y="2454249"/>
            <a:ext cx="9754101" cy="1804595"/>
          </a:xfrm>
        </p:spPr>
        <p:txBody>
          <a:bodyPr tIns="86400" anchor="t" anchorCtr="0"/>
          <a:lstStyle>
            <a:lvl1pPr algn="l">
              <a:defRPr sz="5715">
                <a:solidFill>
                  <a:schemeClr val="bg1"/>
                </a:solidFill>
              </a:defRPr>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902049" y="4536752"/>
            <a:ext cx="9754101" cy="1732411"/>
          </a:xfrm>
        </p:spPr>
        <p:txBody>
          <a:bodyPr/>
          <a:lstStyle>
            <a:lvl1pPr marL="0" indent="0" algn="l">
              <a:spcAft>
                <a:spcPts val="0"/>
              </a:spcAft>
              <a:buNone/>
              <a:defRPr sz="2607" b="0">
                <a:solidFill>
                  <a:schemeClr val="bg1"/>
                </a:solidFill>
              </a:defRPr>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a:t>Eesnimi Perenimi</a:t>
            </a:r>
          </a:p>
          <a:p>
            <a:r>
              <a:rPr lang="et-EE" dirty="0"/>
              <a:t>asutuse nimetus / ametinimetus</a:t>
            </a:r>
          </a:p>
          <a:p>
            <a:endParaRPr lang="et-EE" dirty="0"/>
          </a:p>
          <a:p>
            <a:r>
              <a:rPr lang="et-EE" dirty="0"/>
              <a:t>14.02.2018</a:t>
            </a:r>
            <a:endParaRPr lang="en-US" dirty="0"/>
          </a:p>
        </p:txBody>
      </p:sp>
      <p:pic>
        <p:nvPicPr>
          <p:cNvPr id="5" name="Pil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890" y="162475"/>
            <a:ext cx="4694162" cy="1389538"/>
          </a:xfrm>
          <a:prstGeom prst="rect">
            <a:avLst/>
          </a:prstGeom>
        </p:spPr>
      </p:pic>
    </p:spTree>
    <p:extLst>
      <p:ext uri="{BB962C8B-B14F-4D97-AF65-F5344CB8AC3E}">
        <p14:creationId xmlns:p14="http://schemas.microsoft.com/office/powerpoint/2010/main" val="206515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3609"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81756" y="1772990"/>
            <a:ext cx="10729511" cy="4524784"/>
          </a:xfrm>
        </p:spPr>
        <p:txBody>
          <a:bodyPr/>
          <a:lstStyle>
            <a:lvl1pPr marL="0" indent="0">
              <a:spcAft>
                <a:spcPts val="802"/>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a:t>Redigeeri juhtslaidi tekstilaade</a:t>
            </a:r>
          </a:p>
        </p:txBody>
      </p:sp>
    </p:spTree>
    <p:extLst>
      <p:ext uri="{BB962C8B-B14F-4D97-AF65-F5344CB8AC3E}">
        <p14:creationId xmlns:p14="http://schemas.microsoft.com/office/powerpoint/2010/main" val="3212415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1753" y="541378"/>
            <a:ext cx="10729511" cy="1082757"/>
          </a:xfrm>
        </p:spPr>
        <p:txBody>
          <a:bodyPr tIns="54000" anchor="t" anchorCtr="0"/>
          <a:lstStyle>
            <a:lvl1pPr>
              <a:defRPr sz="3609"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681756" y="1772990"/>
            <a:ext cx="10729511" cy="4524784"/>
          </a:xfrm>
        </p:spPr>
        <p:txBody>
          <a:bodyPr/>
          <a:lstStyle>
            <a:lvl1pPr marL="433123" indent="-324842">
              <a:spcAft>
                <a:spcPts val="802"/>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a:t>Redigeeri juhtslaidi tekstilaade</a:t>
            </a:r>
          </a:p>
        </p:txBody>
      </p:sp>
    </p:spTree>
    <p:extLst>
      <p:ext uri="{BB962C8B-B14F-4D97-AF65-F5344CB8AC3E}">
        <p14:creationId xmlns:p14="http://schemas.microsoft.com/office/powerpoint/2010/main" val="4214075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902049" y="2454250"/>
            <a:ext cx="9754101" cy="974751"/>
          </a:xfrm>
        </p:spPr>
        <p:txBody>
          <a:bodyPr tIns="86400" anchor="t" anchorCtr="0"/>
          <a:lstStyle>
            <a:lvl1pPr algn="l">
              <a:defRPr sz="5715"/>
            </a:lvl1pPr>
          </a:lstStyle>
          <a:p>
            <a:r>
              <a:rPr lang="et-EE" dirty="0"/>
              <a:t>Aitäh!</a:t>
            </a:r>
            <a:endParaRPr lang="en-US" dirty="0"/>
          </a:p>
        </p:txBody>
      </p:sp>
      <p:sp>
        <p:nvSpPr>
          <p:cNvPr id="8" name="Subtitle 2"/>
          <p:cNvSpPr>
            <a:spLocks noGrp="1"/>
          </p:cNvSpPr>
          <p:nvPr>
            <p:ph type="subTitle" idx="1" hasCustomPrompt="1"/>
          </p:nvPr>
        </p:nvSpPr>
        <p:spPr>
          <a:xfrm>
            <a:off x="1902049" y="3645576"/>
            <a:ext cx="9754101" cy="1732411"/>
          </a:xfrm>
        </p:spPr>
        <p:txBody>
          <a:bodyPr/>
          <a:lstStyle>
            <a:lvl1pPr marL="0" indent="0" algn="l">
              <a:spcAft>
                <a:spcPts val="0"/>
              </a:spcAft>
              <a:buNone/>
              <a:defRPr sz="2607" b="0"/>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a:t>Eesnimi Perenimi</a:t>
            </a:r>
          </a:p>
          <a:p>
            <a:r>
              <a:rPr lang="et-EE" dirty="0" err="1"/>
              <a:t>eesnimi@perenimi@amet.ee</a:t>
            </a:r>
            <a:endParaRPr lang="et-EE" dirty="0"/>
          </a:p>
          <a:p>
            <a:endParaRPr lang="et-EE" dirty="0"/>
          </a:p>
        </p:txBody>
      </p:sp>
      <p:pic>
        <p:nvPicPr>
          <p:cNvPr id="6" name="Pil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890" y="180368"/>
            <a:ext cx="4694162" cy="1389538"/>
          </a:xfrm>
          <a:prstGeom prst="rect">
            <a:avLst/>
          </a:prstGeom>
        </p:spPr>
      </p:pic>
    </p:spTree>
    <p:extLst>
      <p:ext uri="{BB962C8B-B14F-4D97-AF65-F5344CB8AC3E}">
        <p14:creationId xmlns:p14="http://schemas.microsoft.com/office/powerpoint/2010/main" val="2129931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5134"/>
            <a:ext cx="12192000" cy="5052866"/>
          </a:xfrm>
          <a:prstGeom prst="rect">
            <a:avLst/>
          </a:prstGeom>
          <a:solidFill>
            <a:srgbClr val="0084D1"/>
          </a:solidFill>
          <a:ln w="9525" cap="flat" cmpd="sng" algn="ctr">
            <a:noFill/>
            <a:prstDash val="solid"/>
            <a:round/>
            <a:headEnd type="none" w="med" len="med"/>
            <a:tailEnd type="none" w="med" len="med"/>
          </a:ln>
          <a:effectLst/>
        </p:spPr>
        <p:txBody>
          <a:bodyPr vert="horz" wrap="square" lIns="91673" tIns="45837" rIns="91673" bIns="45837" numCol="1" rtlCol="0" anchor="t" anchorCtr="0" compatLnSpc="1">
            <a:prstTxWarp prst="textNoShape">
              <a:avLst/>
            </a:prstTxWarp>
          </a:bodyPr>
          <a:lstStyle/>
          <a:p>
            <a:pPr marL="0" marR="0" indent="0" algn="l" defTabSz="450431"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5"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902049" y="2454250"/>
            <a:ext cx="9754101" cy="974751"/>
          </a:xfrm>
        </p:spPr>
        <p:txBody>
          <a:bodyPr tIns="86400" anchor="t" anchorCtr="0"/>
          <a:lstStyle>
            <a:lvl1pPr algn="l">
              <a:defRPr sz="5715">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902049" y="3645576"/>
            <a:ext cx="9754101" cy="1732411"/>
          </a:xfrm>
        </p:spPr>
        <p:txBody>
          <a:bodyPr/>
          <a:lstStyle>
            <a:lvl1pPr marL="0" indent="0" algn="l">
              <a:spcAft>
                <a:spcPts val="0"/>
              </a:spcAft>
              <a:buNone/>
              <a:defRPr sz="2607" b="0">
                <a:solidFill>
                  <a:schemeClr val="bg1"/>
                </a:solidFill>
              </a:defRPr>
            </a:lvl1pPr>
            <a:lvl2pPr marL="458389" indent="0" algn="ctr">
              <a:buNone/>
              <a:defRPr sz="2005"/>
            </a:lvl2pPr>
            <a:lvl3pPr marL="916777" indent="0" algn="ctr">
              <a:buNone/>
              <a:defRPr sz="1805"/>
            </a:lvl3pPr>
            <a:lvl4pPr marL="1375166" indent="0" algn="ctr">
              <a:buNone/>
              <a:defRPr sz="1604"/>
            </a:lvl4pPr>
            <a:lvl5pPr marL="1833555" indent="0" algn="ctr">
              <a:buNone/>
              <a:defRPr sz="1604"/>
            </a:lvl5pPr>
            <a:lvl6pPr marL="2291944" indent="0" algn="ctr">
              <a:buNone/>
              <a:defRPr sz="1604"/>
            </a:lvl6pPr>
            <a:lvl7pPr marL="2750332" indent="0" algn="ctr">
              <a:buNone/>
              <a:defRPr sz="1604"/>
            </a:lvl7pPr>
            <a:lvl8pPr marL="3208721" indent="0" algn="ctr">
              <a:buNone/>
              <a:defRPr sz="1604"/>
            </a:lvl8pPr>
            <a:lvl9pPr marL="3667110" indent="0" algn="ctr">
              <a:buNone/>
              <a:defRPr sz="1604"/>
            </a:lvl9pPr>
          </a:lstStyle>
          <a:p>
            <a:r>
              <a:rPr lang="et-EE" dirty="0"/>
              <a:t>Eesnimi Perenimi</a:t>
            </a:r>
          </a:p>
          <a:p>
            <a:r>
              <a:rPr lang="et-EE" dirty="0" err="1"/>
              <a:t>eesnimi@perenimi@amet.ee</a:t>
            </a:r>
            <a:endParaRPr lang="et-EE" dirty="0"/>
          </a:p>
          <a:p>
            <a:endParaRPr lang="et-EE" dirty="0"/>
          </a:p>
        </p:txBody>
      </p:sp>
      <p:pic>
        <p:nvPicPr>
          <p:cNvPr id="2" name="Pilt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890" y="180368"/>
            <a:ext cx="4694162" cy="1389538"/>
          </a:xfrm>
          <a:prstGeom prst="rect">
            <a:avLst/>
          </a:prstGeom>
        </p:spPr>
      </p:pic>
    </p:spTree>
    <p:extLst>
      <p:ext uri="{BB962C8B-B14F-4D97-AF65-F5344CB8AC3E}">
        <p14:creationId xmlns:p14="http://schemas.microsoft.com/office/powerpoint/2010/main" val="67004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2767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tiitli laadi</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a:t>Muutke teksti laade</a:t>
            </a:r>
          </a:p>
          <a:p>
            <a:pPr lvl="1"/>
            <a:r>
              <a:rPr lang="et-EE"/>
              <a:t>Teine tase</a:t>
            </a:r>
          </a:p>
          <a:p>
            <a:pPr lvl="2"/>
            <a:r>
              <a:rPr lang="et-EE"/>
              <a:t>Kolmas tase</a:t>
            </a:r>
          </a:p>
          <a:p>
            <a:pPr lvl="3"/>
            <a:r>
              <a:rPr lang="et-EE"/>
              <a:t>Neljas tase</a:t>
            </a:r>
          </a:p>
          <a:p>
            <a:pPr lvl="4"/>
            <a:r>
              <a:rPr lang="et-EE"/>
              <a:t>Viies tase</a:t>
            </a:r>
            <a:endParaRPr lang="en-GB"/>
          </a:p>
        </p:txBody>
      </p:sp>
      <p:sp>
        <p:nvSpPr>
          <p:cNvPr id="5" name="Date Placeholder 3"/>
          <p:cNvSpPr>
            <a:spLocks noGrp="1"/>
          </p:cNvSpPr>
          <p:nvPr>
            <p:ph type="dt" sz="half" idx="10"/>
          </p:nvPr>
        </p:nvSpPr>
        <p:spPr/>
        <p:txBody>
          <a:bodyPr/>
          <a:lstStyle>
            <a:lvl1pPr>
              <a:defRPr/>
            </a:lvl1pPr>
          </a:lstStyle>
          <a:p>
            <a:pPr>
              <a:defRPr/>
            </a:pPr>
            <a:fld id="{57F6C80E-F6E6-433B-8B19-F4223D062DF9}" type="datetime1">
              <a:rPr lang="en-US"/>
              <a:pPr>
                <a:defRPr/>
              </a:pPr>
              <a:t>2/26/2021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EB44E10-3224-4BF1-AE85-ADC6B41AE11A}" type="slidenum">
              <a:rPr lang="en-GB" altLang="et-EE"/>
              <a:pPr>
                <a:defRPr/>
              </a:pPr>
              <a:t>‹#›</a:t>
            </a:fld>
            <a:endParaRPr lang="en-GB" altLang="et-EE"/>
          </a:p>
        </p:txBody>
      </p:sp>
    </p:spTree>
    <p:extLst>
      <p:ext uri="{BB962C8B-B14F-4D97-AF65-F5344CB8AC3E}">
        <p14:creationId xmlns:p14="http://schemas.microsoft.com/office/powerpoint/2010/main" val="2397879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1755" y="302395"/>
            <a:ext cx="12286627" cy="12636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681755" y="1772990"/>
            <a:ext cx="12286627" cy="4524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681756" y="6904155"/>
            <a:ext cx="317865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5782" algn="l"/>
                <a:tab pos="1451564" algn="l"/>
                <a:tab pos="2177346" algn="l"/>
              </a:tabLst>
              <a:defRPr sz="1404">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4671198" y="6904155"/>
            <a:ext cx="4327095"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5782" algn="l"/>
                <a:tab pos="1451564" algn="l"/>
                <a:tab pos="2177346" algn="l"/>
                <a:tab pos="2903129" algn="l"/>
              </a:tabLst>
              <a:defRPr sz="1404">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9791882" y="6904155"/>
            <a:ext cx="3178651" cy="520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5782" algn="l"/>
                <a:tab pos="1451564" algn="l"/>
                <a:tab pos="2177346" algn="l"/>
              </a:tabLst>
              <a:defRPr sz="1404">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extLst>
      <p:ext uri="{BB962C8B-B14F-4D97-AF65-F5344CB8AC3E}">
        <p14:creationId xmlns:p14="http://schemas.microsoft.com/office/powerpoint/2010/main" val="2874249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kern="1200">
          <a:solidFill>
            <a:srgbClr val="000000"/>
          </a:solidFill>
          <a:latin typeface="+mj-lt"/>
          <a:ea typeface="+mj-ea"/>
          <a:cs typeface="+mj-cs"/>
        </a:defRPr>
      </a:lvl1pPr>
      <a:lvl2pPr marL="744882" indent="-286493"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2pPr>
      <a:lvl3pPr marL="1145972" indent="-229194"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3pPr>
      <a:lvl4pPr marL="1604361" indent="-229194"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4pPr>
      <a:lvl5pPr marL="2062749" indent="-229194"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5pPr>
      <a:lvl6pPr marL="2521138" indent="-229194"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6pPr>
      <a:lvl7pPr marL="2979527" indent="-229194"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7pPr>
      <a:lvl8pPr marL="3437915" indent="-229194"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8pPr>
      <a:lvl9pPr marL="3896304" indent="-229194" algn="l" defTabSz="450431" rtl="0" eaLnBrk="1" fontAlgn="base" hangingPunct="1">
        <a:lnSpc>
          <a:spcPct val="88000"/>
        </a:lnSpc>
        <a:spcBef>
          <a:spcPct val="0"/>
        </a:spcBef>
        <a:spcAft>
          <a:spcPct val="0"/>
        </a:spcAft>
        <a:buClr>
          <a:srgbClr val="000000"/>
        </a:buClr>
        <a:buSzPct val="100000"/>
        <a:buFont typeface="Times New Roman" panose="02020603050405020304" pitchFamily="18" charset="0"/>
        <a:defRPr sz="5715">
          <a:solidFill>
            <a:srgbClr val="000000"/>
          </a:solidFill>
          <a:latin typeface="Roboto Condensed" panose="02000000000000000000" pitchFamily="2" charset="0"/>
          <a:ea typeface="Microsoft YaHei" panose="020B0503020204020204" pitchFamily="34" charset="-122"/>
        </a:defRPr>
      </a:lvl9pPr>
    </p:titleStyle>
    <p:bodyStyle>
      <a:lvl1pPr marL="343792" indent="-343792" algn="l" defTabSz="450431" rtl="0" eaLnBrk="1" fontAlgn="base" hangingPunct="1">
        <a:lnSpc>
          <a:spcPct val="110000"/>
        </a:lnSpc>
        <a:spcBef>
          <a:spcPct val="0"/>
        </a:spcBef>
        <a:spcAft>
          <a:spcPts val="1417"/>
        </a:spcAft>
        <a:buClr>
          <a:srgbClr val="000000"/>
        </a:buClr>
        <a:buSzPct val="100000"/>
        <a:buFont typeface="Times New Roman" panose="02020603050405020304" pitchFamily="18" charset="0"/>
        <a:defRPr sz="3208" kern="1200">
          <a:solidFill>
            <a:srgbClr val="000000"/>
          </a:solidFill>
          <a:latin typeface="+mn-lt"/>
          <a:ea typeface="+mn-ea"/>
          <a:cs typeface="+mn-cs"/>
        </a:defRPr>
      </a:lvl1pPr>
      <a:lvl2pPr marL="744882" indent="-286493" algn="l" defTabSz="450431" rtl="0" eaLnBrk="1" fontAlgn="base" hangingPunct="1">
        <a:lnSpc>
          <a:spcPct val="110000"/>
        </a:lnSpc>
        <a:spcBef>
          <a:spcPct val="0"/>
        </a:spcBef>
        <a:spcAft>
          <a:spcPts val="1141"/>
        </a:spcAft>
        <a:buClr>
          <a:srgbClr val="000000"/>
        </a:buClr>
        <a:buSzPct val="100000"/>
        <a:buFont typeface="Times New Roman" panose="02020603050405020304" pitchFamily="18" charset="0"/>
        <a:defRPr sz="2807" kern="1200">
          <a:solidFill>
            <a:srgbClr val="000000"/>
          </a:solidFill>
          <a:latin typeface="+mn-lt"/>
          <a:ea typeface="+mn-ea"/>
          <a:cs typeface="+mn-cs"/>
        </a:defRPr>
      </a:lvl2pPr>
      <a:lvl3pPr marL="1145972" indent="-229194" algn="l" defTabSz="450431" rtl="0" eaLnBrk="1" fontAlgn="base" hangingPunct="1">
        <a:lnSpc>
          <a:spcPct val="110000"/>
        </a:lnSpc>
        <a:spcBef>
          <a:spcPct val="0"/>
        </a:spcBef>
        <a:spcAft>
          <a:spcPts val="852"/>
        </a:spcAft>
        <a:buClr>
          <a:srgbClr val="000000"/>
        </a:buClr>
        <a:buSzPct val="100000"/>
        <a:buFont typeface="Times New Roman" panose="02020603050405020304" pitchFamily="18" charset="0"/>
        <a:defRPr sz="2406" kern="1200">
          <a:solidFill>
            <a:srgbClr val="000000"/>
          </a:solidFill>
          <a:latin typeface="+mn-lt"/>
          <a:ea typeface="+mn-ea"/>
          <a:cs typeface="+mn-cs"/>
        </a:defRPr>
      </a:lvl3pPr>
      <a:lvl4pPr marL="1604361" indent="-229194" algn="l" defTabSz="450431" rtl="0" eaLnBrk="1" fontAlgn="base" hangingPunct="1">
        <a:lnSpc>
          <a:spcPct val="110000"/>
        </a:lnSpc>
        <a:spcBef>
          <a:spcPct val="0"/>
        </a:spcBef>
        <a:spcAft>
          <a:spcPts val="576"/>
        </a:spcAft>
        <a:buClr>
          <a:srgbClr val="000000"/>
        </a:buClr>
        <a:buSzPct val="100000"/>
        <a:buFont typeface="Times New Roman" panose="02020603050405020304" pitchFamily="18" charset="0"/>
        <a:defRPr sz="2005" kern="1200">
          <a:solidFill>
            <a:srgbClr val="000000"/>
          </a:solidFill>
          <a:latin typeface="+mn-lt"/>
          <a:ea typeface="+mn-ea"/>
          <a:cs typeface="+mn-cs"/>
        </a:defRPr>
      </a:lvl4pPr>
      <a:lvl5pPr marL="2062749" indent="-229194" algn="l" defTabSz="450431" rtl="0" eaLnBrk="1" fontAlgn="base" hangingPunct="1">
        <a:lnSpc>
          <a:spcPct val="110000"/>
        </a:lnSpc>
        <a:spcBef>
          <a:spcPct val="0"/>
        </a:spcBef>
        <a:spcAft>
          <a:spcPts val="289"/>
        </a:spcAft>
        <a:buClr>
          <a:srgbClr val="000000"/>
        </a:buClr>
        <a:buSzPct val="100000"/>
        <a:buFont typeface="Times New Roman" panose="02020603050405020304" pitchFamily="18" charset="0"/>
        <a:defRPr sz="2005" kern="1200">
          <a:solidFill>
            <a:srgbClr val="000000"/>
          </a:solidFill>
          <a:latin typeface="+mn-lt"/>
          <a:ea typeface="+mn-ea"/>
          <a:cs typeface="+mn-cs"/>
        </a:defRPr>
      </a:lvl5pPr>
      <a:lvl6pPr marL="2521138"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6pPr>
      <a:lvl7pPr marL="2979527"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7pPr>
      <a:lvl8pPr marL="3437915"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8pPr>
      <a:lvl9pPr marL="3896304" indent="-229194" algn="l" defTabSz="916777" rtl="0" eaLnBrk="1" latinLnBrk="0" hangingPunct="1">
        <a:lnSpc>
          <a:spcPct val="90000"/>
        </a:lnSpc>
        <a:spcBef>
          <a:spcPts val="501"/>
        </a:spcBef>
        <a:buFont typeface="Arial" panose="020B0604020202020204" pitchFamily="34" charset="0"/>
        <a:buChar char="•"/>
        <a:defRPr sz="1805" kern="1200">
          <a:solidFill>
            <a:schemeClr val="tx1"/>
          </a:solidFill>
          <a:latin typeface="+mn-lt"/>
          <a:ea typeface="+mn-ea"/>
          <a:cs typeface="+mn-cs"/>
        </a:defRPr>
      </a:lvl9pPr>
    </p:bodyStyle>
    <p:otherStyle>
      <a:defPPr>
        <a:defRPr lang="en-US"/>
      </a:defPPr>
      <a:lvl1pPr marL="0" algn="l" defTabSz="916777" rtl="0" eaLnBrk="1" latinLnBrk="0" hangingPunct="1">
        <a:defRPr sz="1805" kern="1200">
          <a:solidFill>
            <a:schemeClr val="tx1"/>
          </a:solidFill>
          <a:latin typeface="+mn-lt"/>
          <a:ea typeface="+mn-ea"/>
          <a:cs typeface="+mn-cs"/>
        </a:defRPr>
      </a:lvl1pPr>
      <a:lvl2pPr marL="458389" algn="l" defTabSz="916777" rtl="0" eaLnBrk="1" latinLnBrk="0" hangingPunct="1">
        <a:defRPr sz="1805" kern="1200">
          <a:solidFill>
            <a:schemeClr val="tx1"/>
          </a:solidFill>
          <a:latin typeface="+mn-lt"/>
          <a:ea typeface="+mn-ea"/>
          <a:cs typeface="+mn-cs"/>
        </a:defRPr>
      </a:lvl2pPr>
      <a:lvl3pPr marL="916777" algn="l" defTabSz="916777" rtl="0" eaLnBrk="1" latinLnBrk="0" hangingPunct="1">
        <a:defRPr sz="1805" kern="1200">
          <a:solidFill>
            <a:schemeClr val="tx1"/>
          </a:solidFill>
          <a:latin typeface="+mn-lt"/>
          <a:ea typeface="+mn-ea"/>
          <a:cs typeface="+mn-cs"/>
        </a:defRPr>
      </a:lvl3pPr>
      <a:lvl4pPr marL="1375166" algn="l" defTabSz="916777" rtl="0" eaLnBrk="1" latinLnBrk="0" hangingPunct="1">
        <a:defRPr sz="1805" kern="1200">
          <a:solidFill>
            <a:schemeClr val="tx1"/>
          </a:solidFill>
          <a:latin typeface="+mn-lt"/>
          <a:ea typeface="+mn-ea"/>
          <a:cs typeface="+mn-cs"/>
        </a:defRPr>
      </a:lvl4pPr>
      <a:lvl5pPr marL="1833555" algn="l" defTabSz="916777" rtl="0" eaLnBrk="1" latinLnBrk="0" hangingPunct="1">
        <a:defRPr sz="1805" kern="1200">
          <a:solidFill>
            <a:schemeClr val="tx1"/>
          </a:solidFill>
          <a:latin typeface="+mn-lt"/>
          <a:ea typeface="+mn-ea"/>
          <a:cs typeface="+mn-cs"/>
        </a:defRPr>
      </a:lvl5pPr>
      <a:lvl6pPr marL="2291944" algn="l" defTabSz="916777" rtl="0" eaLnBrk="1" latinLnBrk="0" hangingPunct="1">
        <a:defRPr sz="1805" kern="1200">
          <a:solidFill>
            <a:schemeClr val="tx1"/>
          </a:solidFill>
          <a:latin typeface="+mn-lt"/>
          <a:ea typeface="+mn-ea"/>
          <a:cs typeface="+mn-cs"/>
        </a:defRPr>
      </a:lvl6pPr>
      <a:lvl7pPr marL="2750332" algn="l" defTabSz="916777" rtl="0" eaLnBrk="1" latinLnBrk="0" hangingPunct="1">
        <a:defRPr sz="1805" kern="1200">
          <a:solidFill>
            <a:schemeClr val="tx1"/>
          </a:solidFill>
          <a:latin typeface="+mn-lt"/>
          <a:ea typeface="+mn-ea"/>
          <a:cs typeface="+mn-cs"/>
        </a:defRPr>
      </a:lvl7pPr>
      <a:lvl8pPr marL="3208721" algn="l" defTabSz="916777" rtl="0" eaLnBrk="1" latinLnBrk="0" hangingPunct="1">
        <a:defRPr sz="1805" kern="1200">
          <a:solidFill>
            <a:schemeClr val="tx1"/>
          </a:solidFill>
          <a:latin typeface="+mn-lt"/>
          <a:ea typeface="+mn-ea"/>
          <a:cs typeface="+mn-cs"/>
        </a:defRPr>
      </a:lvl8pPr>
      <a:lvl9pPr marL="3667110" algn="l" defTabSz="916777" rtl="0" eaLnBrk="1" latinLnBrk="0" hangingPunct="1">
        <a:defRPr sz="18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F7010F6-215A-4B91-809A-84E48795FE75}"/>
              </a:ext>
            </a:extLst>
          </p:cNvPr>
          <p:cNvSpPr>
            <a:spLocks noGrp="1"/>
          </p:cNvSpPr>
          <p:nvPr>
            <p:ph type="ctrTitle"/>
          </p:nvPr>
        </p:nvSpPr>
        <p:spPr>
          <a:xfrm>
            <a:off x="2414217" y="2526703"/>
            <a:ext cx="7218380" cy="1804595"/>
          </a:xfrm>
        </p:spPr>
        <p:txBody>
          <a:bodyPr/>
          <a:lstStyle/>
          <a:p>
            <a:pPr algn="ctr"/>
            <a:r>
              <a:rPr lang="et-EE" dirty="0"/>
              <a:t>Aktiivsena vananemise toetamise võimalused</a:t>
            </a:r>
          </a:p>
        </p:txBody>
      </p:sp>
      <p:sp>
        <p:nvSpPr>
          <p:cNvPr id="3" name="Alapealkiri 2">
            <a:extLst>
              <a:ext uri="{FF2B5EF4-FFF2-40B4-BE49-F238E27FC236}">
                <a16:creationId xmlns:a16="http://schemas.microsoft.com/office/drawing/2014/main" id="{8CF7994F-EFF0-46ED-8AA0-3F0F050CFE95}"/>
              </a:ext>
            </a:extLst>
          </p:cNvPr>
          <p:cNvSpPr>
            <a:spLocks noGrp="1"/>
          </p:cNvSpPr>
          <p:nvPr>
            <p:ph type="subTitle" idx="1"/>
          </p:nvPr>
        </p:nvSpPr>
        <p:spPr>
          <a:xfrm>
            <a:off x="2269834" y="5125589"/>
            <a:ext cx="7218380" cy="1732411"/>
          </a:xfrm>
        </p:spPr>
        <p:txBody>
          <a:bodyPr/>
          <a:lstStyle/>
          <a:p>
            <a:r>
              <a:rPr lang="et-EE" altLang="en-US" sz="2807" b="1" dirty="0">
                <a:solidFill>
                  <a:srgbClr val="FFFFFF"/>
                </a:solidFill>
              </a:rPr>
              <a:t>Rait Kuuse</a:t>
            </a:r>
          </a:p>
          <a:p>
            <a:r>
              <a:rPr lang="et-EE" altLang="en-US" sz="2807" b="1" dirty="0">
                <a:solidFill>
                  <a:srgbClr val="FFFFFF"/>
                </a:solidFill>
              </a:rPr>
              <a:t>22.02.2021</a:t>
            </a:r>
            <a:endParaRPr lang="et-EE" altLang="en-US" sz="2807" dirty="0">
              <a:solidFill>
                <a:srgbClr val="FFFFFF"/>
              </a:solidFill>
            </a:endParaRPr>
          </a:p>
          <a:p>
            <a:endParaRPr lang="et-EE" dirty="0"/>
          </a:p>
        </p:txBody>
      </p:sp>
    </p:spTree>
    <p:extLst>
      <p:ext uri="{BB962C8B-B14F-4D97-AF65-F5344CB8AC3E}">
        <p14:creationId xmlns:p14="http://schemas.microsoft.com/office/powerpoint/2010/main" val="3290368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CD174C7C-0D58-47AD-8E26-6655EDC65D19}"/>
              </a:ext>
            </a:extLst>
          </p:cNvPr>
          <p:cNvSpPr>
            <a:spLocks noGrp="1"/>
          </p:cNvSpPr>
          <p:nvPr>
            <p:ph type="title"/>
          </p:nvPr>
        </p:nvSpPr>
        <p:spPr/>
        <p:txBody>
          <a:bodyPr/>
          <a:lstStyle/>
          <a:p>
            <a:r>
              <a:rPr lang="et-EE" sz="2800" b="1" dirty="0">
                <a:solidFill>
                  <a:schemeClr val="tx1"/>
                </a:solidFill>
              </a:rPr>
              <a:t>Hoolduskoormus ja korralduse muutused</a:t>
            </a:r>
          </a:p>
        </p:txBody>
      </p:sp>
      <p:sp>
        <p:nvSpPr>
          <p:cNvPr id="4" name="Sisu kohatäide 3">
            <a:extLst>
              <a:ext uri="{FF2B5EF4-FFF2-40B4-BE49-F238E27FC236}">
                <a16:creationId xmlns:a16="http://schemas.microsoft.com/office/drawing/2014/main" id="{DBC21AF5-44F7-42F4-BC76-D4AFE3D00D2A}"/>
              </a:ext>
            </a:extLst>
          </p:cNvPr>
          <p:cNvSpPr>
            <a:spLocks noGrp="1"/>
          </p:cNvSpPr>
          <p:nvPr>
            <p:ph sz="half" idx="2"/>
          </p:nvPr>
        </p:nvSpPr>
        <p:spPr>
          <a:xfrm>
            <a:off x="6496050" y="1400174"/>
            <a:ext cx="5314950" cy="5036527"/>
          </a:xfrm>
        </p:spPr>
        <p:txBody>
          <a:bodyPr/>
          <a:lstStyle/>
          <a:p>
            <a:r>
              <a:rPr lang="et-EE" dirty="0" err="1"/>
              <a:t>Üldhoolekanne</a:t>
            </a:r>
            <a:r>
              <a:rPr lang="et-EE" dirty="0"/>
              <a:t>:</a:t>
            </a:r>
          </a:p>
          <a:p>
            <a:pPr lvl="1"/>
            <a:r>
              <a:rPr lang="et-EE" dirty="0"/>
              <a:t>Hetkel: ca 80 miljonit aastas</a:t>
            </a:r>
          </a:p>
          <a:p>
            <a:pPr lvl="1"/>
            <a:r>
              <a:rPr lang="et-EE" dirty="0"/>
              <a:t>Komponendipõhine skeem</a:t>
            </a:r>
          </a:p>
          <a:p>
            <a:pPr lvl="1"/>
            <a:r>
              <a:rPr lang="et-EE" dirty="0"/>
              <a:t>Inimesele toit ja peavari</a:t>
            </a:r>
          </a:p>
          <a:p>
            <a:pPr lvl="1"/>
            <a:endParaRPr lang="et-EE" sz="1600" dirty="0"/>
          </a:p>
          <a:p>
            <a:pPr lvl="1"/>
            <a:r>
              <a:rPr lang="et-EE" dirty="0"/>
              <a:t>KOV + Riik=hooldus/tervishoid</a:t>
            </a:r>
          </a:p>
          <a:p>
            <a:pPr lvl="1"/>
            <a:endParaRPr lang="et-EE" sz="1600" dirty="0"/>
          </a:p>
          <a:p>
            <a:pPr lvl="1"/>
            <a:r>
              <a:rPr lang="et-EE" dirty="0"/>
              <a:t>Lisavajadus: 45 miljonit aastas</a:t>
            </a:r>
          </a:p>
          <a:p>
            <a:pPr lvl="1"/>
            <a:r>
              <a:rPr lang="et-EE" dirty="0"/>
              <a:t>Rahastus?</a:t>
            </a:r>
          </a:p>
        </p:txBody>
      </p:sp>
      <p:sp>
        <p:nvSpPr>
          <p:cNvPr id="5" name="Slaidinumbri kohatäide 4">
            <a:extLst>
              <a:ext uri="{FF2B5EF4-FFF2-40B4-BE49-F238E27FC236}">
                <a16:creationId xmlns:a16="http://schemas.microsoft.com/office/drawing/2014/main" id="{4148FACE-9A5F-4BD4-832A-D52D2F39B370}"/>
              </a:ext>
            </a:extLst>
          </p:cNvPr>
          <p:cNvSpPr>
            <a:spLocks noGrp="1"/>
          </p:cNvSpPr>
          <p:nvPr>
            <p:ph type="sldNum" sz="quarter" idx="12"/>
          </p:nvPr>
        </p:nvSpPr>
        <p:spPr/>
        <p:txBody>
          <a:bodyPr/>
          <a:lstStyle/>
          <a:p>
            <a:pPr>
              <a:defRPr/>
            </a:pPr>
            <a:fld id="{8EB44E10-3224-4BF1-AE85-ADC6B41AE11A}" type="slidenum">
              <a:rPr lang="en-GB" altLang="et-EE" smtClean="0"/>
              <a:pPr>
                <a:defRPr/>
              </a:pPr>
              <a:t>10</a:t>
            </a:fld>
            <a:endParaRPr lang="en-GB" altLang="et-EE" dirty="0"/>
          </a:p>
        </p:txBody>
      </p:sp>
      <p:pic>
        <p:nvPicPr>
          <p:cNvPr id="6" name="Diagramm 1">
            <a:extLst>
              <a:ext uri="{FF2B5EF4-FFF2-40B4-BE49-F238E27FC236}">
                <a16:creationId xmlns:a16="http://schemas.microsoft.com/office/drawing/2014/main" id="{38ABC2ED-734D-4AF4-A1E0-DD9C8AFD7DF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73142" y="2487168"/>
            <a:ext cx="5721258" cy="259917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55388416-C056-4CA3-8874-0BB4B86AE15E}"/>
              </a:ext>
            </a:extLst>
          </p:cNvPr>
          <p:cNvSpPr txBox="1"/>
          <p:nvPr/>
        </p:nvSpPr>
        <p:spPr>
          <a:xfrm>
            <a:off x="609600" y="5502927"/>
            <a:ext cx="4702629" cy="246221"/>
          </a:xfrm>
          <a:prstGeom prst="rect">
            <a:avLst/>
          </a:prstGeom>
          <a:noFill/>
        </p:spPr>
        <p:txBody>
          <a:bodyPr wrap="square" rtlCol="0">
            <a:spAutoFit/>
          </a:bodyPr>
          <a:lstStyle/>
          <a:p>
            <a:r>
              <a:rPr lang="et-EE" sz="1000" b="1" dirty="0"/>
              <a:t>Joonis. </a:t>
            </a:r>
            <a:r>
              <a:rPr lang="et-EE" sz="1000" b="1" dirty="0" err="1"/>
              <a:t>Üldhooldekodude</a:t>
            </a:r>
            <a:r>
              <a:rPr lang="et-EE" sz="1000" b="1" dirty="0"/>
              <a:t> rahastamise allikad</a:t>
            </a:r>
          </a:p>
        </p:txBody>
      </p:sp>
    </p:spTree>
    <p:extLst>
      <p:ext uri="{BB962C8B-B14F-4D97-AF65-F5344CB8AC3E}">
        <p14:creationId xmlns:p14="http://schemas.microsoft.com/office/powerpoint/2010/main" val="1626116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34C4D39-1CE3-4E16-BA19-B39BCF72BE07}"/>
              </a:ext>
            </a:extLst>
          </p:cNvPr>
          <p:cNvSpPr>
            <a:spLocks noGrp="1"/>
          </p:cNvSpPr>
          <p:nvPr>
            <p:ph type="title"/>
          </p:nvPr>
        </p:nvSpPr>
        <p:spPr/>
        <p:txBody>
          <a:bodyPr/>
          <a:lstStyle/>
          <a:p>
            <a:r>
              <a:rPr lang="et-EE" dirty="0"/>
              <a:t>Strateegiline partnerlus</a:t>
            </a:r>
          </a:p>
        </p:txBody>
      </p:sp>
      <p:sp>
        <p:nvSpPr>
          <p:cNvPr id="3" name="Sisu kohatäide 2">
            <a:extLst>
              <a:ext uri="{FF2B5EF4-FFF2-40B4-BE49-F238E27FC236}">
                <a16:creationId xmlns:a16="http://schemas.microsoft.com/office/drawing/2014/main" id="{1C853864-B45D-4115-83E9-A276DADB9A05}"/>
              </a:ext>
            </a:extLst>
          </p:cNvPr>
          <p:cNvSpPr>
            <a:spLocks noGrp="1"/>
          </p:cNvSpPr>
          <p:nvPr>
            <p:ph idx="1"/>
          </p:nvPr>
        </p:nvSpPr>
        <p:spPr>
          <a:xfrm>
            <a:off x="681756" y="1328057"/>
            <a:ext cx="10729511" cy="5148943"/>
          </a:xfrm>
        </p:spPr>
        <p:txBody>
          <a:bodyPr/>
          <a:lstStyle/>
          <a:p>
            <a:pPr>
              <a:lnSpc>
                <a:spcPct val="100000"/>
              </a:lnSpc>
              <a:spcAft>
                <a:spcPts val="0"/>
              </a:spcAft>
            </a:pPr>
            <a:r>
              <a:rPr lang="et-EE" u="sng" dirty="0"/>
              <a:t>Eesmärk:</a:t>
            </a:r>
          </a:p>
          <a:p>
            <a:pPr>
              <a:lnSpc>
                <a:spcPct val="100000"/>
              </a:lnSpc>
              <a:spcAft>
                <a:spcPts val="0"/>
              </a:spcAft>
            </a:pPr>
            <a:endParaRPr lang="et-EE" sz="1400" dirty="0"/>
          </a:p>
          <a:p>
            <a:pPr>
              <a:lnSpc>
                <a:spcPct val="100000"/>
              </a:lnSpc>
              <a:spcAft>
                <a:spcPts val="0"/>
              </a:spcAft>
            </a:pPr>
            <a:r>
              <a:rPr lang="et-EE" dirty="0"/>
              <a:t>Luua vanemaealiste huvikaitse küsimustega tegelevate organisatsioonide koostöövõrgustik, kes oskaks: </a:t>
            </a:r>
          </a:p>
          <a:p>
            <a:pPr marL="342900" lvl="0" indent="-342900" algn="just">
              <a:lnSpc>
                <a:spcPct val="100000"/>
              </a:lnSpc>
              <a:spcAft>
                <a:spcPts val="0"/>
              </a:spcAft>
              <a:buFont typeface="+mj-lt"/>
              <a:buAutoNum type="arabicParenR"/>
            </a:pPr>
            <a:r>
              <a:rPr lang="et-EE" sz="2000" dirty="0">
                <a:effectLst/>
                <a:ea typeface="Times New Roman" panose="02020603050405020304" pitchFamily="18" charset="0"/>
              </a:rPr>
              <a:t>pakkuda andme- ja teadmispõhist ekspertiisi ja lahendusi probleemidele, olla partneriks riigile poliitikakujundamisel </a:t>
            </a:r>
          </a:p>
          <a:p>
            <a:pPr marL="342900" lvl="0" indent="-342900" algn="just">
              <a:lnSpc>
                <a:spcPct val="100000"/>
              </a:lnSpc>
              <a:spcAft>
                <a:spcPts val="0"/>
              </a:spcAft>
              <a:buFont typeface="+mj-lt"/>
              <a:buAutoNum type="arabicParenR"/>
            </a:pPr>
            <a:r>
              <a:rPr lang="et-EE" sz="2000" dirty="0">
                <a:effectLst/>
                <a:ea typeface="Times New Roman" panose="02020603050405020304" pitchFamily="18" charset="0"/>
              </a:rPr>
              <a:t>suunata püsivalt ja süsteemselt hoiakute ja suhtumise kujundamist vanemaealistesse</a:t>
            </a:r>
          </a:p>
          <a:p>
            <a:pPr marL="342900" lvl="0" indent="-342900" algn="just">
              <a:lnSpc>
                <a:spcPct val="100000"/>
              </a:lnSpc>
              <a:spcAft>
                <a:spcPts val="0"/>
              </a:spcAft>
              <a:buFont typeface="+mj-lt"/>
              <a:buAutoNum type="arabicParenR"/>
            </a:pPr>
            <a:r>
              <a:rPr lang="et-EE" sz="2000" dirty="0">
                <a:effectLst/>
                <a:ea typeface="Times New Roman" panose="02020603050405020304" pitchFamily="18" charset="0"/>
              </a:rPr>
              <a:t>seada prioriteete ning seista hea vanemaealiste heaoluga seotud valdkondadega tegelemise eest</a:t>
            </a:r>
          </a:p>
          <a:p>
            <a:pPr marL="342900" lvl="0" indent="-342900" algn="just">
              <a:lnSpc>
                <a:spcPct val="100000"/>
              </a:lnSpc>
              <a:spcAft>
                <a:spcPts val="0"/>
              </a:spcAft>
              <a:buFont typeface="+mj-lt"/>
              <a:buAutoNum type="arabicParenR"/>
            </a:pPr>
            <a:r>
              <a:rPr lang="et-EE" sz="2000" dirty="0">
                <a:effectLst/>
                <a:ea typeface="Times New Roman" panose="02020603050405020304" pitchFamily="18" charset="0"/>
              </a:rPr>
              <a:t>algatada tegevusi ja nõustada vanemaealisi nende heaolu, elukorraldust ja toimetulekut puudutavates küsimustes</a:t>
            </a:r>
            <a:endParaRPr lang="et-EE" sz="3600" dirty="0"/>
          </a:p>
          <a:p>
            <a:pPr>
              <a:lnSpc>
                <a:spcPct val="100000"/>
              </a:lnSpc>
              <a:spcAft>
                <a:spcPts val="0"/>
              </a:spcAft>
            </a:pPr>
            <a:endParaRPr lang="et-EE" sz="1400" dirty="0"/>
          </a:p>
          <a:p>
            <a:pPr>
              <a:lnSpc>
                <a:spcPct val="100000"/>
              </a:lnSpc>
              <a:spcAft>
                <a:spcPts val="0"/>
              </a:spcAft>
            </a:pPr>
            <a:r>
              <a:rPr lang="et-EE" dirty="0"/>
              <a:t>Vanemaealiste Poliitika Komisjoni töö tulemuslikum korraldamine</a:t>
            </a:r>
          </a:p>
          <a:p>
            <a:pPr>
              <a:lnSpc>
                <a:spcPct val="100000"/>
              </a:lnSpc>
              <a:spcAft>
                <a:spcPts val="0"/>
              </a:spcAft>
            </a:pPr>
            <a:endParaRPr lang="et-EE" sz="1400" dirty="0"/>
          </a:p>
          <a:p>
            <a:pPr>
              <a:lnSpc>
                <a:spcPct val="100000"/>
              </a:lnSpc>
              <a:spcAft>
                <a:spcPts val="0"/>
              </a:spcAft>
            </a:pPr>
            <a:r>
              <a:rPr lang="et-EE" dirty="0"/>
              <a:t>Eakate nõukogude moodustamise toetamine</a:t>
            </a:r>
          </a:p>
          <a:p>
            <a:endParaRPr lang="et-EE" dirty="0"/>
          </a:p>
        </p:txBody>
      </p:sp>
    </p:spTree>
    <p:extLst>
      <p:ext uri="{BB962C8B-B14F-4D97-AF65-F5344CB8AC3E}">
        <p14:creationId xmlns:p14="http://schemas.microsoft.com/office/powerpoint/2010/main" val="2272454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486810" y="2707082"/>
            <a:ext cx="7218380" cy="974751"/>
          </a:xfrm>
        </p:spPr>
        <p:txBody>
          <a:bodyPr/>
          <a:lstStyle/>
          <a:p>
            <a:pPr algn="ctr"/>
            <a:br>
              <a:rPr lang="et-EE" dirty="0"/>
            </a:br>
            <a:r>
              <a:rPr lang="et-EE" dirty="0"/>
              <a:t>Tänan!</a:t>
            </a:r>
            <a:endParaRPr lang="en-US" dirty="0"/>
          </a:p>
        </p:txBody>
      </p:sp>
      <p:sp>
        <p:nvSpPr>
          <p:cNvPr id="5" name="Subtitle 4"/>
          <p:cNvSpPr>
            <a:spLocks noGrp="1"/>
          </p:cNvSpPr>
          <p:nvPr>
            <p:ph type="subTitle" idx="1"/>
          </p:nvPr>
        </p:nvSpPr>
        <p:spPr>
          <a:xfrm>
            <a:off x="2992328" y="4150918"/>
            <a:ext cx="7218380" cy="1227068"/>
          </a:xfrm>
        </p:spPr>
        <p:txBody>
          <a:bodyPr/>
          <a:lstStyle/>
          <a:p>
            <a:endParaRPr lang="et-EE" dirty="0"/>
          </a:p>
          <a:p>
            <a:endParaRPr lang="et-EE" dirty="0"/>
          </a:p>
        </p:txBody>
      </p:sp>
    </p:spTree>
    <p:extLst>
      <p:ext uri="{BB962C8B-B14F-4D97-AF65-F5344CB8AC3E}">
        <p14:creationId xmlns:p14="http://schemas.microsoft.com/office/powerpoint/2010/main" val="397963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u kohatäide 3">
            <a:extLst>
              <a:ext uri="{FF2B5EF4-FFF2-40B4-BE49-F238E27FC236}">
                <a16:creationId xmlns:a16="http://schemas.microsoft.com/office/drawing/2014/main" id="{AA2E295E-90DB-4E54-8563-DD80057E27FA}"/>
              </a:ext>
            </a:extLst>
          </p:cNvPr>
          <p:cNvPicPr>
            <a:picLocks noGrp="1" noChangeAspect="1"/>
          </p:cNvPicPr>
          <p:nvPr>
            <p:ph idx="1"/>
          </p:nvPr>
        </p:nvPicPr>
        <p:blipFill>
          <a:blip r:embed="rId2"/>
          <a:stretch>
            <a:fillRect/>
          </a:stretch>
        </p:blipFill>
        <p:spPr>
          <a:xfrm>
            <a:off x="698509" y="539496"/>
            <a:ext cx="10674341" cy="5997039"/>
          </a:xfrm>
          <a:prstGeom prst="rect">
            <a:avLst/>
          </a:prstGeom>
        </p:spPr>
      </p:pic>
    </p:spTree>
    <p:extLst>
      <p:ext uri="{BB962C8B-B14F-4D97-AF65-F5344CB8AC3E}">
        <p14:creationId xmlns:p14="http://schemas.microsoft.com/office/powerpoint/2010/main" val="850265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DC4DEB3-04D7-467C-8F19-11FAAF06859C}"/>
              </a:ext>
            </a:extLst>
          </p:cNvPr>
          <p:cNvSpPr>
            <a:spLocks noGrp="1"/>
          </p:cNvSpPr>
          <p:nvPr>
            <p:ph type="title"/>
          </p:nvPr>
        </p:nvSpPr>
        <p:spPr/>
        <p:txBody>
          <a:bodyPr/>
          <a:lstStyle/>
          <a:p>
            <a:r>
              <a:rPr lang="et-EE" dirty="0"/>
              <a:t>Prognoositav vanemaealiste osakaal rahvastikust, %</a:t>
            </a:r>
          </a:p>
        </p:txBody>
      </p:sp>
      <p:pic>
        <p:nvPicPr>
          <p:cNvPr id="6" name="Sisu kohatäide 5">
            <a:extLst>
              <a:ext uri="{FF2B5EF4-FFF2-40B4-BE49-F238E27FC236}">
                <a16:creationId xmlns:a16="http://schemas.microsoft.com/office/drawing/2014/main" id="{20801929-5B13-4D46-AADA-13DB3D7C7C85}"/>
              </a:ext>
            </a:extLst>
          </p:cNvPr>
          <p:cNvPicPr>
            <a:picLocks noGrp="1" noChangeAspect="1"/>
          </p:cNvPicPr>
          <p:nvPr>
            <p:ph idx="1"/>
          </p:nvPr>
        </p:nvPicPr>
        <p:blipFill>
          <a:blip r:embed="rId3"/>
          <a:stretch>
            <a:fillRect/>
          </a:stretch>
        </p:blipFill>
        <p:spPr>
          <a:xfrm>
            <a:off x="310019" y="1624135"/>
            <a:ext cx="11571962" cy="5136275"/>
          </a:xfrm>
          <a:prstGeom prst="rect">
            <a:avLst/>
          </a:prstGeom>
        </p:spPr>
      </p:pic>
    </p:spTree>
    <p:extLst>
      <p:ext uri="{BB962C8B-B14F-4D97-AF65-F5344CB8AC3E}">
        <p14:creationId xmlns:p14="http://schemas.microsoft.com/office/powerpoint/2010/main" val="1224952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5D24D8C-DF10-42BB-B85A-12A173256F48}"/>
              </a:ext>
            </a:extLst>
          </p:cNvPr>
          <p:cNvSpPr>
            <a:spLocks noGrp="1"/>
          </p:cNvSpPr>
          <p:nvPr>
            <p:ph type="title"/>
          </p:nvPr>
        </p:nvSpPr>
        <p:spPr>
          <a:xfrm>
            <a:off x="470671" y="278141"/>
            <a:ext cx="10729511" cy="1082757"/>
          </a:xfrm>
        </p:spPr>
        <p:txBody>
          <a:bodyPr/>
          <a:lstStyle/>
          <a:p>
            <a:r>
              <a:rPr lang="et-EE" sz="3600" dirty="0">
                <a:effectLst/>
                <a:latin typeface="Roboto Condensed" panose="02000000000000000000" pitchFamily="2" charset="0"/>
                <a:ea typeface="Calibri" panose="020F0502020204030204" pitchFamily="34" charset="0"/>
                <a:cs typeface="Calibri" panose="020F0502020204030204" pitchFamily="34" charset="0"/>
              </a:rPr>
              <a:t>65-aastaste ja vanemate elanike osakaal omavalitsuse rahvastikust, %(01.08.2020 seisuga)</a:t>
            </a:r>
            <a:endParaRPr lang="et-EE" sz="3600" dirty="0"/>
          </a:p>
        </p:txBody>
      </p:sp>
      <p:pic>
        <p:nvPicPr>
          <p:cNvPr id="6" name="Sisu kohatäide 5">
            <a:extLst>
              <a:ext uri="{FF2B5EF4-FFF2-40B4-BE49-F238E27FC236}">
                <a16:creationId xmlns:a16="http://schemas.microsoft.com/office/drawing/2014/main" id="{2EFDA226-E6C5-41CC-83B0-FAB683F14D64}"/>
              </a:ext>
            </a:extLst>
          </p:cNvPr>
          <p:cNvPicPr>
            <a:picLocks noGrp="1" noChangeAspect="1"/>
          </p:cNvPicPr>
          <p:nvPr>
            <p:ph idx="1"/>
          </p:nvPr>
        </p:nvPicPr>
        <p:blipFill>
          <a:blip r:embed="rId3"/>
          <a:stretch>
            <a:fillRect/>
          </a:stretch>
        </p:blipFill>
        <p:spPr>
          <a:xfrm>
            <a:off x="1046301" y="1393173"/>
            <a:ext cx="9704825" cy="5367846"/>
          </a:xfrm>
          <a:prstGeom prst="rect">
            <a:avLst/>
          </a:prstGeom>
        </p:spPr>
      </p:pic>
    </p:spTree>
    <p:extLst>
      <p:ext uri="{BB962C8B-B14F-4D97-AF65-F5344CB8AC3E}">
        <p14:creationId xmlns:p14="http://schemas.microsoft.com/office/powerpoint/2010/main" val="1584890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u kohatäide 3">
            <a:extLst>
              <a:ext uri="{FF2B5EF4-FFF2-40B4-BE49-F238E27FC236}">
                <a16:creationId xmlns:a16="http://schemas.microsoft.com/office/drawing/2014/main" id="{D4323DAB-F226-41BA-94FB-58EDD53AFD6D}"/>
              </a:ext>
            </a:extLst>
          </p:cNvPr>
          <p:cNvPicPr>
            <a:picLocks noGrp="1" noChangeAspect="1"/>
          </p:cNvPicPr>
          <p:nvPr>
            <p:ph idx="1"/>
          </p:nvPr>
        </p:nvPicPr>
        <p:blipFill>
          <a:blip r:embed="rId3"/>
          <a:stretch>
            <a:fillRect/>
          </a:stretch>
        </p:blipFill>
        <p:spPr>
          <a:xfrm>
            <a:off x="1052945" y="110836"/>
            <a:ext cx="9961419" cy="6539345"/>
          </a:xfrm>
          <a:prstGeom prst="rect">
            <a:avLst/>
          </a:prstGeom>
        </p:spPr>
      </p:pic>
    </p:spTree>
    <p:extLst>
      <p:ext uri="{BB962C8B-B14F-4D97-AF65-F5344CB8AC3E}">
        <p14:creationId xmlns:p14="http://schemas.microsoft.com/office/powerpoint/2010/main" val="2674372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u kohatäide 3">
            <a:extLst>
              <a:ext uri="{FF2B5EF4-FFF2-40B4-BE49-F238E27FC236}">
                <a16:creationId xmlns:a16="http://schemas.microsoft.com/office/drawing/2014/main" id="{D8AF0F74-714F-46D6-9A3C-1D0196BD8CF1}"/>
              </a:ext>
            </a:extLst>
          </p:cNvPr>
          <p:cNvPicPr>
            <a:picLocks noGrp="1" noChangeAspect="1"/>
          </p:cNvPicPr>
          <p:nvPr>
            <p:ph idx="1"/>
          </p:nvPr>
        </p:nvPicPr>
        <p:blipFill>
          <a:blip r:embed="rId3"/>
          <a:stretch>
            <a:fillRect/>
          </a:stretch>
        </p:blipFill>
        <p:spPr>
          <a:xfrm>
            <a:off x="1305247" y="277091"/>
            <a:ext cx="9584425" cy="6580909"/>
          </a:xfrm>
          <a:prstGeom prst="rect">
            <a:avLst/>
          </a:prstGeom>
        </p:spPr>
      </p:pic>
    </p:spTree>
    <p:extLst>
      <p:ext uri="{BB962C8B-B14F-4D97-AF65-F5344CB8AC3E}">
        <p14:creationId xmlns:p14="http://schemas.microsoft.com/office/powerpoint/2010/main" val="217292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336E652-1DE4-4EB8-AF25-0455E8C80EAA}"/>
              </a:ext>
            </a:extLst>
          </p:cNvPr>
          <p:cNvSpPr>
            <a:spLocks noGrp="1"/>
          </p:cNvSpPr>
          <p:nvPr>
            <p:ph type="title"/>
          </p:nvPr>
        </p:nvSpPr>
        <p:spPr>
          <a:xfrm>
            <a:off x="731244" y="434711"/>
            <a:ext cx="10729511" cy="1082757"/>
          </a:xfrm>
        </p:spPr>
        <p:txBody>
          <a:bodyPr/>
          <a:lstStyle/>
          <a:p>
            <a:r>
              <a:rPr lang="et-EE" dirty="0"/>
              <a:t>Ootused kohalikele omavalitsustele</a:t>
            </a:r>
          </a:p>
        </p:txBody>
      </p:sp>
      <p:sp>
        <p:nvSpPr>
          <p:cNvPr id="3" name="Sisu kohatäide 2">
            <a:extLst>
              <a:ext uri="{FF2B5EF4-FFF2-40B4-BE49-F238E27FC236}">
                <a16:creationId xmlns:a16="http://schemas.microsoft.com/office/drawing/2014/main" id="{B08D5634-5522-4E02-8028-A414DB7DB31C}"/>
              </a:ext>
            </a:extLst>
          </p:cNvPr>
          <p:cNvSpPr>
            <a:spLocks noGrp="1"/>
          </p:cNvSpPr>
          <p:nvPr>
            <p:ph idx="1"/>
          </p:nvPr>
        </p:nvSpPr>
        <p:spPr>
          <a:xfrm>
            <a:off x="681756" y="1330036"/>
            <a:ext cx="10729511" cy="4967738"/>
          </a:xfrm>
        </p:spPr>
        <p:txBody>
          <a:bodyPr/>
          <a:lstStyle/>
          <a:p>
            <a:pPr marL="0" indent="0" algn="just">
              <a:lnSpc>
                <a:spcPct val="100000"/>
              </a:lnSpc>
              <a:spcAft>
                <a:spcPts val="0"/>
              </a:spcAft>
              <a:buNone/>
            </a:pPr>
            <a:r>
              <a:rPr lang="et-EE" sz="2000" dirty="0">
                <a:latin typeface="Calibri" panose="020F0502020204030204" pitchFamily="34" charset="0"/>
                <a:ea typeface="Calibri" panose="020F0502020204030204" pitchFamily="34" charset="0"/>
                <a:cs typeface="Calibri" panose="020F0502020204030204" pitchFamily="34" charset="0"/>
              </a:rPr>
              <a:t>Vanemaealiste kaasamine panustab oluliselt nii kohalike omavalitsuse teenuste pakkumisse kui ka omavalitsuse elanike elukvaliteeti. Vanemaealised on kogukonnale väärtuslik ressurss.</a:t>
            </a:r>
            <a:r>
              <a:rPr lang="et-EE" sz="2000" u="sng" dirty="0">
                <a:latin typeface="Calibri" panose="020F0502020204030204" pitchFamily="34" charset="0"/>
                <a:ea typeface="Calibri" panose="020F0502020204030204" pitchFamily="34" charset="0"/>
                <a:cs typeface="Calibri" panose="020F0502020204030204" pitchFamily="34" charset="0"/>
              </a:rPr>
              <a:t> </a:t>
            </a:r>
          </a:p>
          <a:p>
            <a:pPr marL="0" indent="0" algn="just">
              <a:lnSpc>
                <a:spcPct val="100000"/>
              </a:lnSpc>
              <a:spcAft>
                <a:spcPts val="0"/>
              </a:spcAft>
              <a:buNone/>
            </a:pPr>
            <a:endParaRPr lang="et-EE" sz="2000" u="sng" dirty="0">
              <a:latin typeface="Calibri" panose="020F0502020204030204" pitchFamily="34" charset="0"/>
              <a:ea typeface="Calibri" panose="020F0502020204030204" pitchFamily="34" charset="0"/>
              <a:cs typeface="Calibri" panose="020F0502020204030204" pitchFamily="34" charset="0"/>
            </a:endParaRPr>
          </a:p>
          <a:p>
            <a:pPr marL="0" lvl="0" indent="0" algn="just">
              <a:lnSpc>
                <a:spcPct val="100000"/>
              </a:lnSpc>
              <a:spcAft>
                <a:spcPts val="0"/>
              </a:spcAft>
              <a:buNone/>
            </a:pPr>
            <a:r>
              <a:rPr lang="et-EE" sz="2000" dirty="0">
                <a:effectLst/>
                <a:latin typeface="Calibri" panose="020F0502020204030204" pitchFamily="34" charset="0"/>
                <a:ea typeface="Calibri" panose="020F0502020204030204" pitchFamily="34" charset="0"/>
                <a:cs typeface="Calibri" panose="020F0502020204030204" pitchFamily="34" charset="0"/>
              </a:rPr>
              <a:t>Vanemaealiste iseseisvat toimetulekut on võimalik toetada läbi vanusesõbralike poliitikameetmete, mis arvestavad vanemaealiste vajadusi igas eluvaldkonnas</a:t>
            </a:r>
            <a:r>
              <a:rPr lang="et-EE" sz="2000" dirty="0">
                <a:latin typeface="Calibri" panose="020F0502020204030204" pitchFamily="34" charset="0"/>
                <a:ea typeface="Calibri" panose="020F0502020204030204" pitchFamily="34" charset="0"/>
                <a:cs typeface="Calibri" panose="020F0502020204030204" pitchFamily="34" charset="0"/>
              </a:rPr>
              <a:t>:</a:t>
            </a:r>
          </a:p>
          <a:p>
            <a:pPr marL="342900" indent="-342900" algn="just">
              <a:lnSpc>
                <a:spcPct val="100000"/>
              </a:lnSpc>
              <a:spcAft>
                <a:spcPts val="0"/>
              </a:spcAft>
            </a:pPr>
            <a:r>
              <a:rPr lang="et-EE" sz="2000" dirty="0">
                <a:effectLst/>
                <a:latin typeface="Calibri" panose="020F0502020204030204" pitchFamily="34" charset="0"/>
                <a:ea typeface="Calibri" panose="020F0502020204030204" pitchFamily="34" charset="0"/>
                <a:cs typeface="Calibri" panose="020F0502020204030204" pitchFamily="34" charset="0"/>
              </a:rPr>
              <a:t>senisest enam </a:t>
            </a:r>
            <a:r>
              <a:rPr lang="et-EE" sz="2000" u="sng" dirty="0">
                <a:effectLst/>
                <a:latin typeface="Calibri" panose="020F0502020204030204" pitchFamily="34" charset="0"/>
                <a:ea typeface="Calibri" panose="020F0502020204030204" pitchFamily="34" charset="0"/>
                <a:cs typeface="Calibri" panose="020F0502020204030204" pitchFamily="34" charset="0"/>
              </a:rPr>
              <a:t>kaasata poliitika kujundamisse</a:t>
            </a:r>
            <a:r>
              <a:rPr lang="et-EE" sz="2000" dirty="0">
                <a:effectLst/>
                <a:latin typeface="Calibri" panose="020F0502020204030204" pitchFamily="34" charset="0"/>
                <a:ea typeface="Calibri" panose="020F0502020204030204" pitchFamily="34" charset="0"/>
                <a:cs typeface="Calibri" panose="020F0502020204030204" pitchFamily="34" charset="0"/>
              </a:rPr>
              <a:t> ning anda võimalus sõna sekka öelda vanemaealiste eluolu puudutavates otsustes – </a:t>
            </a:r>
            <a:r>
              <a:rPr lang="et-EE" sz="2000" u="sng" dirty="0">
                <a:effectLst/>
                <a:latin typeface="Calibri" panose="020F0502020204030204" pitchFamily="34" charset="0"/>
                <a:ea typeface="Calibri" panose="020F0502020204030204" pitchFamily="34" charset="0"/>
                <a:cs typeface="Calibri" panose="020F0502020204030204" pitchFamily="34" charset="0"/>
              </a:rPr>
              <a:t>eakate nõukogude moodustamine</a:t>
            </a:r>
          </a:p>
          <a:p>
            <a:pPr marL="342900" indent="-342900" algn="just">
              <a:lnSpc>
                <a:spcPct val="100000"/>
              </a:lnSpc>
              <a:spcAft>
                <a:spcPts val="0"/>
              </a:spcAft>
            </a:pPr>
            <a:r>
              <a:rPr lang="et-EE" sz="2000" dirty="0">
                <a:effectLst/>
                <a:latin typeface="Calibri" panose="020F0502020204030204" pitchFamily="34" charset="0"/>
                <a:ea typeface="Calibri" panose="020F0502020204030204" pitchFamily="34" charset="0"/>
                <a:cs typeface="Calibri" panose="020F0502020204030204" pitchFamily="34" charset="0"/>
              </a:rPr>
              <a:t>kohaliku elu kujundamisel arvestada vanusesõbraliku keskkonna põhimõtetega </a:t>
            </a:r>
          </a:p>
          <a:p>
            <a:pPr marL="342900" indent="-342900" algn="just">
              <a:lnSpc>
                <a:spcPct val="100000"/>
              </a:lnSpc>
              <a:spcAft>
                <a:spcPts val="0"/>
              </a:spcAft>
            </a:pPr>
            <a:r>
              <a:rPr lang="et-EE" sz="2000" dirty="0">
                <a:effectLst/>
                <a:latin typeface="Calibri" panose="020F0502020204030204" pitchFamily="34" charset="0"/>
                <a:ea typeface="Calibri" panose="020F0502020204030204" pitchFamily="34" charset="0"/>
                <a:cs typeface="Calibri" panose="020F0502020204030204" pitchFamily="34" charset="0"/>
              </a:rPr>
              <a:t>luua võimalusi aktiviseerivateks tegevusteks, nt huvitegevus kui vabatahtliku tegevuse arendamine </a:t>
            </a:r>
          </a:p>
          <a:p>
            <a:pPr marL="0" indent="0" algn="just">
              <a:lnSpc>
                <a:spcPct val="100000"/>
              </a:lnSpc>
              <a:spcAft>
                <a:spcPts val="0"/>
              </a:spcAft>
              <a:buNone/>
            </a:pPr>
            <a:endParaRPr lang="et-EE" sz="2000" dirty="0">
              <a:latin typeface="Calibri" panose="020F0502020204030204" pitchFamily="34" charset="0"/>
              <a:cs typeface="Calibri" panose="020F0502020204030204" pitchFamily="34" charset="0"/>
            </a:endParaRPr>
          </a:p>
        </p:txBody>
      </p:sp>
      <p:graphicFrame>
        <p:nvGraphicFramePr>
          <p:cNvPr id="6" name="Tabel 6">
            <a:extLst>
              <a:ext uri="{FF2B5EF4-FFF2-40B4-BE49-F238E27FC236}">
                <a16:creationId xmlns:a16="http://schemas.microsoft.com/office/drawing/2014/main" id="{6A1B01F7-2186-4C09-A2B3-78278B21DF91}"/>
              </a:ext>
            </a:extLst>
          </p:cNvPr>
          <p:cNvGraphicFramePr>
            <a:graphicFrameLocks noGrp="1"/>
          </p:cNvGraphicFramePr>
          <p:nvPr>
            <p:extLst>
              <p:ext uri="{D42A27DB-BD31-4B8C-83A1-F6EECF244321}">
                <p14:modId xmlns:p14="http://schemas.microsoft.com/office/powerpoint/2010/main" val="2641542215"/>
              </p:ext>
            </p:extLst>
          </p:nvPr>
        </p:nvGraphicFramePr>
        <p:xfrm>
          <a:off x="681753" y="4391120"/>
          <a:ext cx="10630530" cy="2260600"/>
        </p:xfrm>
        <a:graphic>
          <a:graphicData uri="http://schemas.openxmlformats.org/drawingml/2006/table">
            <a:tbl>
              <a:tblPr firstRow="1" firstCol="1" bandRow="1">
                <a:tableStyleId>{5C22544A-7EE6-4342-B048-85BDC9FD1C3A}</a:tableStyleId>
              </a:tblPr>
              <a:tblGrid>
                <a:gridCol w="2807595">
                  <a:extLst>
                    <a:ext uri="{9D8B030D-6E8A-4147-A177-3AD203B41FA5}">
                      <a16:colId xmlns:a16="http://schemas.microsoft.com/office/drawing/2014/main" val="2597771329"/>
                    </a:ext>
                  </a:extLst>
                </a:gridCol>
                <a:gridCol w="1397309">
                  <a:extLst>
                    <a:ext uri="{9D8B030D-6E8A-4147-A177-3AD203B41FA5}">
                      <a16:colId xmlns:a16="http://schemas.microsoft.com/office/drawing/2014/main" val="4091671214"/>
                    </a:ext>
                  </a:extLst>
                </a:gridCol>
                <a:gridCol w="1565564">
                  <a:extLst>
                    <a:ext uri="{9D8B030D-6E8A-4147-A177-3AD203B41FA5}">
                      <a16:colId xmlns:a16="http://schemas.microsoft.com/office/drawing/2014/main" val="4085707117"/>
                    </a:ext>
                  </a:extLst>
                </a:gridCol>
                <a:gridCol w="1496291">
                  <a:extLst>
                    <a:ext uri="{9D8B030D-6E8A-4147-A177-3AD203B41FA5}">
                      <a16:colId xmlns:a16="http://schemas.microsoft.com/office/drawing/2014/main" val="1693687227"/>
                    </a:ext>
                  </a:extLst>
                </a:gridCol>
                <a:gridCol w="1676400">
                  <a:extLst>
                    <a:ext uri="{9D8B030D-6E8A-4147-A177-3AD203B41FA5}">
                      <a16:colId xmlns:a16="http://schemas.microsoft.com/office/drawing/2014/main" val="1042131974"/>
                    </a:ext>
                  </a:extLst>
                </a:gridCol>
                <a:gridCol w="1687371">
                  <a:extLst>
                    <a:ext uri="{9D8B030D-6E8A-4147-A177-3AD203B41FA5}">
                      <a16:colId xmlns:a16="http://schemas.microsoft.com/office/drawing/2014/main" val="3006714374"/>
                    </a:ext>
                  </a:extLst>
                </a:gridCol>
              </a:tblGrid>
              <a:tr h="370840">
                <a:tc>
                  <a:txBody>
                    <a:bodyPr/>
                    <a:lstStyle/>
                    <a:p>
                      <a:pPr algn="ctr"/>
                      <a:endParaRPr lang="et-EE" sz="1600" dirty="0"/>
                    </a:p>
                  </a:txBody>
                  <a:tcPr/>
                </a:tc>
                <a:tc>
                  <a:txBody>
                    <a:bodyPr/>
                    <a:lstStyle/>
                    <a:p>
                      <a:pPr algn="ctr"/>
                      <a:r>
                        <a:rPr lang="et-EE" dirty="0"/>
                        <a:t>Algtase</a:t>
                      </a:r>
                    </a:p>
                  </a:txBody>
                  <a:tcPr/>
                </a:tc>
                <a:tc>
                  <a:txBody>
                    <a:bodyPr/>
                    <a:lstStyle/>
                    <a:p>
                      <a:pPr algn="ctr"/>
                      <a:r>
                        <a:rPr lang="et-EE" dirty="0"/>
                        <a:t>Sihttase 2021</a:t>
                      </a:r>
                    </a:p>
                  </a:txBody>
                  <a:tcPr/>
                </a:tc>
                <a:tc>
                  <a:txBody>
                    <a:bodyPr/>
                    <a:lstStyle/>
                    <a:p>
                      <a:pPr algn="ctr"/>
                      <a:r>
                        <a:rPr lang="et-EE" dirty="0"/>
                        <a:t>Sihttase 2022</a:t>
                      </a:r>
                    </a:p>
                  </a:txBody>
                  <a:tcPr/>
                </a:tc>
                <a:tc>
                  <a:txBody>
                    <a:bodyPr/>
                    <a:lstStyle/>
                    <a:p>
                      <a:pPr algn="ctr"/>
                      <a:r>
                        <a:rPr lang="et-EE" dirty="0"/>
                        <a:t>Sihttase 2023</a:t>
                      </a:r>
                    </a:p>
                  </a:txBody>
                  <a:tcPr/>
                </a:tc>
                <a:tc>
                  <a:txBody>
                    <a:bodyPr/>
                    <a:lstStyle/>
                    <a:p>
                      <a:pPr algn="ctr"/>
                      <a:r>
                        <a:rPr lang="et-EE" dirty="0"/>
                        <a:t>Sihttase 2024</a:t>
                      </a:r>
                    </a:p>
                  </a:txBody>
                  <a:tcPr/>
                </a:tc>
                <a:extLst>
                  <a:ext uri="{0D108BD9-81ED-4DB2-BD59-A6C34878D82A}">
                    <a16:rowId xmlns:a16="http://schemas.microsoft.com/office/drawing/2014/main" val="461444720"/>
                  </a:ext>
                </a:extLst>
              </a:tr>
              <a:tr h="513389">
                <a:tc>
                  <a:txBody>
                    <a:bodyPr/>
                    <a:lstStyle/>
                    <a:p>
                      <a:pPr marL="0" marR="0" lvl="0" indent="0" algn="l" defTabSz="916777" rtl="0" eaLnBrk="1" fontAlgn="auto" latinLnBrk="0" hangingPunct="1">
                        <a:lnSpc>
                          <a:spcPct val="100000"/>
                        </a:lnSpc>
                        <a:spcBef>
                          <a:spcPts val="0"/>
                        </a:spcBef>
                        <a:spcAft>
                          <a:spcPts val="0"/>
                        </a:spcAft>
                        <a:buClrTx/>
                        <a:buSzTx/>
                        <a:buFontTx/>
                        <a:buNone/>
                        <a:tabLst/>
                        <a:defRPr/>
                      </a:pPr>
                      <a:r>
                        <a:rPr lang="et-EE" sz="1600" dirty="0">
                          <a:effectLst/>
                        </a:rPr>
                        <a:t>Kohalike omavalitsuste arv, mille volikogude juurde on loodud eakate nõukogud</a:t>
                      </a:r>
                      <a:endParaRPr lang="et-EE" sz="1600" dirty="0"/>
                    </a:p>
                  </a:txBody>
                  <a:tcPr/>
                </a:tc>
                <a:tc>
                  <a:txBody>
                    <a:bodyPr/>
                    <a:lstStyle/>
                    <a:p>
                      <a:pPr algn="ctr"/>
                      <a:r>
                        <a:rPr lang="et-EE" dirty="0"/>
                        <a:t>9</a:t>
                      </a:r>
                    </a:p>
                  </a:txBody>
                  <a:tcPr/>
                </a:tc>
                <a:tc>
                  <a:txBody>
                    <a:bodyPr/>
                    <a:lstStyle/>
                    <a:p>
                      <a:pPr algn="ctr"/>
                      <a:r>
                        <a:rPr lang="et-EE" dirty="0"/>
                        <a:t>16</a:t>
                      </a:r>
                    </a:p>
                  </a:txBody>
                  <a:tcPr/>
                </a:tc>
                <a:tc>
                  <a:txBody>
                    <a:bodyPr/>
                    <a:lstStyle/>
                    <a:p>
                      <a:endParaRPr lang="et-EE"/>
                    </a:p>
                  </a:txBody>
                  <a:tcPr/>
                </a:tc>
                <a:tc>
                  <a:txBody>
                    <a:bodyPr/>
                    <a:lstStyle/>
                    <a:p>
                      <a:endParaRPr lang="et-EE"/>
                    </a:p>
                  </a:txBody>
                  <a:tcPr/>
                </a:tc>
                <a:tc>
                  <a:txBody>
                    <a:bodyPr/>
                    <a:lstStyle/>
                    <a:p>
                      <a:endParaRPr lang="et-EE"/>
                    </a:p>
                  </a:txBody>
                  <a:tcPr/>
                </a:tc>
                <a:extLst>
                  <a:ext uri="{0D108BD9-81ED-4DB2-BD59-A6C34878D82A}">
                    <a16:rowId xmlns:a16="http://schemas.microsoft.com/office/drawing/2014/main" val="1331808398"/>
                  </a:ext>
                </a:extLst>
              </a:tr>
              <a:tr h="370840">
                <a:tc>
                  <a:txBody>
                    <a:bodyPr/>
                    <a:lstStyle/>
                    <a:p>
                      <a:pPr marL="0" marR="0" lvl="0" indent="0" algn="l" defTabSz="916777" rtl="0" eaLnBrk="1" fontAlgn="auto" latinLnBrk="0" hangingPunct="1">
                        <a:lnSpc>
                          <a:spcPct val="100000"/>
                        </a:lnSpc>
                        <a:spcBef>
                          <a:spcPts val="0"/>
                        </a:spcBef>
                        <a:spcAft>
                          <a:spcPts val="0"/>
                        </a:spcAft>
                        <a:buClrTx/>
                        <a:buSzTx/>
                        <a:buFontTx/>
                        <a:buNone/>
                        <a:tabLst/>
                        <a:defRPr/>
                      </a:pPr>
                      <a:r>
                        <a:rPr lang="en-US" sz="1600" dirty="0" err="1">
                          <a:effectLst/>
                        </a:rPr>
                        <a:t>Kohalike</a:t>
                      </a:r>
                      <a:r>
                        <a:rPr lang="en-US" sz="1600" dirty="0">
                          <a:effectLst/>
                        </a:rPr>
                        <a:t> </a:t>
                      </a:r>
                      <a:r>
                        <a:rPr lang="en-US" sz="1600" dirty="0" err="1">
                          <a:effectLst/>
                        </a:rPr>
                        <a:t>omavalitsuste</a:t>
                      </a:r>
                      <a:r>
                        <a:rPr lang="en-US" sz="1600" dirty="0">
                          <a:effectLst/>
                        </a:rPr>
                        <a:t> </a:t>
                      </a:r>
                      <a:r>
                        <a:rPr lang="en-US" sz="1600" dirty="0" err="1">
                          <a:effectLst/>
                        </a:rPr>
                        <a:t>arv</a:t>
                      </a:r>
                      <a:r>
                        <a:rPr lang="en-US" sz="1600" dirty="0">
                          <a:effectLst/>
                        </a:rPr>
                        <a:t>, </a:t>
                      </a:r>
                      <a:r>
                        <a:rPr lang="en-US" sz="1600" dirty="0" err="1">
                          <a:effectLst/>
                        </a:rPr>
                        <a:t>kes</a:t>
                      </a:r>
                      <a:r>
                        <a:rPr lang="en-US" sz="1600" dirty="0">
                          <a:effectLst/>
                        </a:rPr>
                        <a:t> on </a:t>
                      </a:r>
                      <a:r>
                        <a:rPr lang="en-US" sz="1600" dirty="0" err="1">
                          <a:effectLst/>
                        </a:rPr>
                        <a:t>liitunud</a:t>
                      </a:r>
                      <a:r>
                        <a:rPr lang="en-US" sz="1600" dirty="0">
                          <a:effectLst/>
                        </a:rPr>
                        <a:t> </a:t>
                      </a:r>
                      <a:r>
                        <a:rPr lang="en-US" sz="1600" dirty="0" err="1">
                          <a:effectLst/>
                        </a:rPr>
                        <a:t>üle-eestilise</a:t>
                      </a:r>
                      <a:r>
                        <a:rPr lang="en-US" sz="1600" dirty="0">
                          <a:effectLst/>
                        </a:rPr>
                        <a:t> </a:t>
                      </a:r>
                      <a:r>
                        <a:rPr lang="en-US" sz="1600" dirty="0" err="1">
                          <a:effectLst/>
                        </a:rPr>
                        <a:t>vabatahtlikke</a:t>
                      </a:r>
                      <a:r>
                        <a:rPr lang="en-US" sz="1600" dirty="0">
                          <a:effectLst/>
                        </a:rPr>
                        <a:t> </a:t>
                      </a:r>
                      <a:r>
                        <a:rPr lang="en-US" sz="1600" dirty="0" err="1">
                          <a:effectLst/>
                        </a:rPr>
                        <a:t>kaasava</a:t>
                      </a:r>
                      <a:r>
                        <a:rPr lang="en-US" sz="1600" dirty="0">
                          <a:effectLst/>
                        </a:rPr>
                        <a:t> </a:t>
                      </a:r>
                      <a:r>
                        <a:rPr lang="en-US" sz="1600" dirty="0" err="1">
                          <a:effectLst/>
                        </a:rPr>
                        <a:t>koostöömudeliga</a:t>
                      </a:r>
                      <a:endParaRPr lang="et-EE" sz="1600" dirty="0"/>
                    </a:p>
                  </a:txBody>
                  <a:tcPr/>
                </a:tc>
                <a:tc>
                  <a:txBody>
                    <a:bodyPr/>
                    <a:lstStyle/>
                    <a:p>
                      <a:pPr algn="ctr"/>
                      <a:r>
                        <a:rPr lang="et-EE" dirty="0"/>
                        <a:t>43</a:t>
                      </a:r>
                    </a:p>
                  </a:txBody>
                  <a:tcPr/>
                </a:tc>
                <a:tc>
                  <a:txBody>
                    <a:bodyPr/>
                    <a:lstStyle/>
                    <a:p>
                      <a:pPr algn="ctr"/>
                      <a:r>
                        <a:rPr lang="et-EE" dirty="0"/>
                        <a:t>50</a:t>
                      </a:r>
                    </a:p>
                  </a:txBody>
                  <a:tcPr/>
                </a:tc>
                <a:tc>
                  <a:txBody>
                    <a:bodyPr/>
                    <a:lstStyle/>
                    <a:p>
                      <a:pPr algn="ctr"/>
                      <a:r>
                        <a:rPr lang="et-EE" dirty="0"/>
                        <a:t>57</a:t>
                      </a:r>
                    </a:p>
                  </a:txBody>
                  <a:tcPr/>
                </a:tc>
                <a:tc>
                  <a:txBody>
                    <a:bodyPr/>
                    <a:lstStyle/>
                    <a:p>
                      <a:pPr algn="ctr"/>
                      <a:r>
                        <a:rPr lang="et-EE" dirty="0"/>
                        <a:t>63</a:t>
                      </a:r>
                    </a:p>
                  </a:txBody>
                  <a:tcPr/>
                </a:tc>
                <a:tc>
                  <a:txBody>
                    <a:bodyPr/>
                    <a:lstStyle/>
                    <a:p>
                      <a:pPr algn="ctr"/>
                      <a:r>
                        <a:rPr lang="et-EE" dirty="0"/>
                        <a:t>70</a:t>
                      </a:r>
                    </a:p>
                  </a:txBody>
                  <a:tcPr/>
                </a:tc>
                <a:extLst>
                  <a:ext uri="{0D108BD9-81ED-4DB2-BD59-A6C34878D82A}">
                    <a16:rowId xmlns:a16="http://schemas.microsoft.com/office/drawing/2014/main" val="2985177458"/>
                  </a:ext>
                </a:extLst>
              </a:tr>
            </a:tbl>
          </a:graphicData>
        </a:graphic>
      </p:graphicFrame>
    </p:spTree>
    <p:extLst>
      <p:ext uri="{BB962C8B-B14F-4D97-AF65-F5344CB8AC3E}">
        <p14:creationId xmlns:p14="http://schemas.microsoft.com/office/powerpoint/2010/main" val="3397205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BA20D4B-167D-4524-A4F2-2E15E10A1B8F}"/>
              </a:ext>
            </a:extLst>
          </p:cNvPr>
          <p:cNvSpPr>
            <a:spLocks noGrp="1"/>
          </p:cNvSpPr>
          <p:nvPr>
            <p:ph type="title"/>
          </p:nvPr>
        </p:nvSpPr>
        <p:spPr>
          <a:xfrm>
            <a:off x="733425" y="451622"/>
            <a:ext cx="10515600" cy="834254"/>
          </a:xfrm>
        </p:spPr>
        <p:txBody>
          <a:bodyPr>
            <a:normAutofit/>
          </a:bodyPr>
          <a:lstStyle/>
          <a:p>
            <a:r>
              <a:rPr lang="et-EE" sz="3600" b="1" dirty="0">
                <a:solidFill>
                  <a:schemeClr val="tx1"/>
                </a:solidFill>
              </a:rPr>
              <a:t>Heaolu arengukava 2023 +</a:t>
            </a:r>
          </a:p>
        </p:txBody>
      </p:sp>
      <p:sp>
        <p:nvSpPr>
          <p:cNvPr id="3" name="Sisu kohatäide 2">
            <a:extLst>
              <a:ext uri="{FF2B5EF4-FFF2-40B4-BE49-F238E27FC236}">
                <a16:creationId xmlns:a16="http://schemas.microsoft.com/office/drawing/2014/main" id="{C390838D-2812-4756-BD01-A648E2161A8A}"/>
              </a:ext>
            </a:extLst>
          </p:cNvPr>
          <p:cNvSpPr>
            <a:spLocks noGrp="1"/>
          </p:cNvSpPr>
          <p:nvPr>
            <p:ph idx="1"/>
          </p:nvPr>
        </p:nvSpPr>
        <p:spPr>
          <a:xfrm>
            <a:off x="838200" y="1600200"/>
            <a:ext cx="10725150" cy="4892675"/>
          </a:xfrm>
        </p:spPr>
        <p:txBody>
          <a:bodyPr>
            <a:normAutofit fontScale="62500" lnSpcReduction="20000"/>
          </a:bodyPr>
          <a:lstStyle/>
          <a:p>
            <a:pPr marL="0" indent="0">
              <a:buNone/>
            </a:pPr>
            <a:r>
              <a:rPr lang="et-EE" sz="3100" b="1" dirty="0"/>
              <a:t>Inimeste heaolu ajas kasvab</a:t>
            </a:r>
          </a:p>
          <a:p>
            <a:pPr lvl="1"/>
            <a:r>
              <a:rPr lang="et-EE" sz="2800" dirty="0"/>
              <a:t>vaja on kokku leppida, kuidas defineerime heaolu</a:t>
            </a:r>
          </a:p>
          <a:p>
            <a:pPr lvl="1"/>
            <a:r>
              <a:rPr lang="et-EE" sz="2800" dirty="0"/>
              <a:t>milline peaks olema Eesti elanike elustandard üle elukaare</a:t>
            </a:r>
          </a:p>
          <a:p>
            <a:pPr lvl="1"/>
            <a:r>
              <a:rPr lang="et-EE" sz="2800" dirty="0"/>
              <a:t>Uued riskid</a:t>
            </a:r>
          </a:p>
          <a:p>
            <a:pPr marL="0" indent="0">
              <a:spcBef>
                <a:spcPts val="1800"/>
              </a:spcBef>
              <a:buNone/>
            </a:pPr>
            <a:r>
              <a:rPr lang="et-EE" sz="3100" b="1" dirty="0"/>
              <a:t>Keskmise inimese teekond on sujuv ja takistusteta </a:t>
            </a:r>
          </a:p>
          <a:p>
            <a:pPr lvl="1"/>
            <a:r>
              <a:rPr lang="et-EE" dirty="0"/>
              <a:t>kõik lapsed jõuavad täiskasvanuikka „reelt maha kukkumata“</a:t>
            </a:r>
          </a:p>
          <a:p>
            <a:pPr lvl="1"/>
            <a:r>
              <a:rPr lang="et-EE" sz="2800" dirty="0"/>
              <a:t>valikuid toetatakse siis, kui inimene iseseisvalt toime ei tule</a:t>
            </a:r>
          </a:p>
          <a:p>
            <a:pPr lvl="1"/>
            <a:r>
              <a:rPr lang="et-EE" sz="2800" dirty="0"/>
              <a:t>inimesele antakse turvatunne valikute tegemisel</a:t>
            </a:r>
          </a:p>
          <a:p>
            <a:pPr marL="0" indent="0">
              <a:spcBef>
                <a:spcPts val="1800"/>
              </a:spcBef>
              <a:buNone/>
            </a:pPr>
            <a:r>
              <a:rPr lang="et-EE" sz="3100" b="1" dirty="0"/>
              <a:t>Väärtused</a:t>
            </a:r>
          </a:p>
          <a:p>
            <a:pPr lvl="1">
              <a:spcBef>
                <a:spcPts val="1200"/>
              </a:spcBef>
            </a:pPr>
            <a:r>
              <a:rPr lang="et-EE" sz="2800" dirty="0"/>
              <a:t>inimväärikus, ise hakkama saamine, õigus teha ise valikuid oma elus, säästev areng, keskkonnasäästlikus, kaasav keskkond, avalike ressursside eesmärgistatud ja säästlik kasutamine</a:t>
            </a:r>
          </a:p>
          <a:p>
            <a:pPr marL="0" indent="0">
              <a:buNone/>
            </a:pPr>
            <a:endParaRPr lang="et-EE" dirty="0"/>
          </a:p>
          <a:p>
            <a:pPr marL="0" indent="0" algn="just">
              <a:buNone/>
            </a:pPr>
            <a:r>
              <a:rPr lang="et-EE" sz="3300" dirty="0"/>
              <a:t>Hea sotsiaalkaitse eelduseks on, et me mitte ei kompenseeri teiste valdkondade puudujääke, vaid planeerime ja teeme juba ennetavalt koos. </a:t>
            </a:r>
          </a:p>
        </p:txBody>
      </p:sp>
      <p:graphicFrame>
        <p:nvGraphicFramePr>
          <p:cNvPr id="7" name="Sisu kohatäide 7">
            <a:extLst>
              <a:ext uri="{FF2B5EF4-FFF2-40B4-BE49-F238E27FC236}">
                <a16:creationId xmlns:a16="http://schemas.microsoft.com/office/drawing/2014/main" id="{2300A5E1-38F6-49F4-9B36-F9E38B0FD33F}"/>
              </a:ext>
            </a:extLst>
          </p:cNvPr>
          <p:cNvGraphicFramePr>
            <a:graphicFrameLocks/>
          </p:cNvGraphicFramePr>
          <p:nvPr>
            <p:extLst>
              <p:ext uri="{D42A27DB-BD31-4B8C-83A1-F6EECF244321}">
                <p14:modId xmlns:p14="http://schemas.microsoft.com/office/powerpoint/2010/main" val="1077648930"/>
              </p:ext>
            </p:extLst>
          </p:nvPr>
        </p:nvGraphicFramePr>
        <p:xfrm>
          <a:off x="7439025" y="782515"/>
          <a:ext cx="4474552" cy="3627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561751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2E957D5-DD7B-44D1-9C37-8800F1293C06}"/>
              </a:ext>
            </a:extLst>
          </p:cNvPr>
          <p:cNvSpPr>
            <a:spLocks noGrp="1"/>
          </p:cNvSpPr>
          <p:nvPr>
            <p:ph type="title"/>
          </p:nvPr>
        </p:nvSpPr>
        <p:spPr>
          <a:xfrm>
            <a:off x="681755" y="333560"/>
            <a:ext cx="10729511" cy="1082757"/>
          </a:xfrm>
        </p:spPr>
        <p:txBody>
          <a:bodyPr/>
          <a:lstStyle/>
          <a:p>
            <a:r>
              <a:rPr lang="et-EE" dirty="0"/>
              <a:t>Aktiivsena ja tervena vananemise toetamine</a:t>
            </a:r>
          </a:p>
        </p:txBody>
      </p:sp>
      <p:sp>
        <p:nvSpPr>
          <p:cNvPr id="3" name="Sisu kohatäide 2">
            <a:extLst>
              <a:ext uri="{FF2B5EF4-FFF2-40B4-BE49-F238E27FC236}">
                <a16:creationId xmlns:a16="http://schemas.microsoft.com/office/drawing/2014/main" id="{DF6B71D0-AF92-4E44-81E8-1B42AD89A4AA}"/>
              </a:ext>
            </a:extLst>
          </p:cNvPr>
          <p:cNvSpPr>
            <a:spLocks noGrp="1"/>
          </p:cNvSpPr>
          <p:nvPr>
            <p:ph idx="1"/>
          </p:nvPr>
        </p:nvSpPr>
        <p:spPr>
          <a:xfrm>
            <a:off x="681756" y="1175657"/>
            <a:ext cx="10729511" cy="5122117"/>
          </a:xfrm>
        </p:spPr>
        <p:txBody>
          <a:bodyPr/>
          <a:lstStyle/>
          <a:p>
            <a:pPr marL="108281" indent="0">
              <a:lnSpc>
                <a:spcPct val="100000"/>
              </a:lnSpc>
              <a:spcAft>
                <a:spcPts val="0"/>
              </a:spcAft>
              <a:buNone/>
            </a:pPr>
            <a:endParaRPr lang="et-EE" sz="1000" dirty="0"/>
          </a:p>
          <a:p>
            <a:pPr marL="108281" indent="0">
              <a:lnSpc>
                <a:spcPct val="100000"/>
              </a:lnSpc>
              <a:spcAft>
                <a:spcPts val="0"/>
              </a:spcAft>
              <a:buNone/>
            </a:pPr>
            <a:r>
              <a:rPr lang="et-EE" sz="2800" dirty="0"/>
              <a:t>Probleem: </a:t>
            </a:r>
          </a:p>
          <a:p>
            <a:pPr marL="342900" lvl="1" indent="-342900">
              <a:lnSpc>
                <a:spcPct val="100000"/>
              </a:lnSpc>
              <a:buClr>
                <a:srgbClr val="0070C0"/>
              </a:buClr>
              <a:buFont typeface="Arial" panose="020B0604020202020204" pitchFamily="34" charset="0"/>
              <a:buChar char="•"/>
            </a:pPr>
            <a:r>
              <a:rPr lang="et-EE" sz="2399" dirty="0"/>
              <a:t>tõrjutus otsustusprotsessides </a:t>
            </a:r>
          </a:p>
          <a:p>
            <a:pPr marL="342900" lvl="1" indent="-342900">
              <a:lnSpc>
                <a:spcPct val="100000"/>
              </a:lnSpc>
              <a:buClr>
                <a:srgbClr val="0070C0"/>
              </a:buClr>
              <a:buFont typeface="Arial" panose="020B0604020202020204" pitchFamily="34" charset="0"/>
              <a:buChar char="•"/>
            </a:pPr>
            <a:r>
              <a:rPr lang="et-EE" sz="2399" dirty="0"/>
              <a:t>üksindus, vaimse tervise probleemid</a:t>
            </a:r>
          </a:p>
          <a:p>
            <a:pPr marL="342900" lvl="1" indent="-342900">
              <a:lnSpc>
                <a:spcPct val="100000"/>
              </a:lnSpc>
              <a:buClr>
                <a:srgbClr val="0070C0"/>
              </a:buClr>
              <a:buFont typeface="Arial" panose="020B0604020202020204" pitchFamily="34" charset="0"/>
              <a:buChar char="•"/>
            </a:pPr>
            <a:r>
              <a:rPr lang="et-EE" sz="2399" dirty="0"/>
              <a:t>negatiivsed hoiakud vanemaealiste suhtes</a:t>
            </a:r>
          </a:p>
          <a:p>
            <a:pPr marL="342900" lvl="1" indent="-342900">
              <a:lnSpc>
                <a:spcPct val="100000"/>
              </a:lnSpc>
              <a:buClr>
                <a:srgbClr val="0070C0"/>
              </a:buClr>
              <a:buFont typeface="Arial" panose="020B0604020202020204" pitchFamily="34" charset="0"/>
              <a:buChar char="•"/>
            </a:pPr>
            <a:r>
              <a:rPr lang="et-EE" sz="2399" dirty="0"/>
              <a:t>vähene huvikaitse</a:t>
            </a:r>
          </a:p>
          <a:p>
            <a:pPr marL="342900" lvl="1" indent="-342900">
              <a:lnSpc>
                <a:spcPct val="100000"/>
              </a:lnSpc>
              <a:buClr>
                <a:srgbClr val="0070C0"/>
              </a:buClr>
              <a:buFont typeface="Arial" panose="020B0604020202020204" pitchFamily="34" charset="0"/>
              <a:buChar char="•"/>
            </a:pPr>
            <a:r>
              <a:rPr lang="et-EE" sz="2399" dirty="0"/>
              <a:t>majandusliku heaolu küsimused</a:t>
            </a:r>
          </a:p>
          <a:p>
            <a:pPr marL="342900" lvl="1" indent="-342900">
              <a:lnSpc>
                <a:spcPct val="100000"/>
              </a:lnSpc>
              <a:buClr>
                <a:srgbClr val="0070C0"/>
              </a:buClr>
              <a:buFont typeface="Arial" panose="020B0604020202020204" pitchFamily="34" charset="0"/>
              <a:buChar char="•"/>
            </a:pPr>
            <a:r>
              <a:rPr lang="et-EE" sz="2399" dirty="0"/>
              <a:t>hoolduskoormus</a:t>
            </a:r>
          </a:p>
          <a:p>
            <a:pPr marL="108281" indent="0">
              <a:lnSpc>
                <a:spcPct val="100000"/>
              </a:lnSpc>
              <a:spcAft>
                <a:spcPts val="0"/>
              </a:spcAft>
              <a:buNone/>
            </a:pPr>
            <a:endParaRPr lang="et-EE" sz="1800" dirty="0"/>
          </a:p>
          <a:p>
            <a:pPr marL="108281" indent="0">
              <a:lnSpc>
                <a:spcPct val="100000"/>
              </a:lnSpc>
              <a:spcAft>
                <a:spcPts val="0"/>
              </a:spcAft>
              <a:buNone/>
            </a:pPr>
            <a:r>
              <a:rPr lang="et-EE" sz="2800" dirty="0"/>
              <a:t>Peamine küsimus:</a:t>
            </a:r>
          </a:p>
          <a:p>
            <a:pPr>
              <a:lnSpc>
                <a:spcPct val="100000"/>
              </a:lnSpc>
              <a:spcAft>
                <a:spcPts val="0"/>
              </a:spcAft>
            </a:pPr>
            <a:r>
              <a:rPr lang="et-EE" sz="2400" dirty="0"/>
              <a:t>Milline on väärikas elu, mis on osapoolte vastutus ja ülesanded selle tagamisel?</a:t>
            </a:r>
          </a:p>
          <a:p>
            <a:pPr marL="108281" indent="0">
              <a:lnSpc>
                <a:spcPct val="100000"/>
              </a:lnSpc>
              <a:spcAft>
                <a:spcPts val="0"/>
              </a:spcAft>
              <a:buNone/>
            </a:pPr>
            <a:endParaRPr lang="et-EE" sz="3600" b="1" dirty="0">
              <a:latin typeface="Calibri" panose="020F0502020204030204" pitchFamily="34" charset="0"/>
              <a:ea typeface="Calibri" panose="020F0502020204030204" pitchFamily="34" charset="0"/>
              <a:cs typeface="Times New Roman" panose="02020603050405020304" pitchFamily="18" charset="0"/>
            </a:endParaRPr>
          </a:p>
          <a:p>
            <a:pPr marL="108281" indent="0">
              <a:lnSpc>
                <a:spcPct val="100000"/>
              </a:lnSpc>
              <a:spcAft>
                <a:spcPts val="0"/>
              </a:spcAft>
              <a:buNone/>
            </a:pPr>
            <a:r>
              <a:rPr lang="et-EE" sz="3600" b="1" dirty="0">
                <a:latin typeface="Calibri" panose="020F0502020204030204" pitchFamily="34" charset="0"/>
                <a:ea typeface="Calibri" panose="020F0502020204030204" pitchFamily="34" charset="0"/>
                <a:cs typeface="Times New Roman" panose="02020603050405020304" pitchFamily="18" charset="0"/>
              </a:rPr>
              <a:t>Ootused vanaduspõlve elukvaliteedile on tulevikus teised kui praegustel eakatel.</a:t>
            </a:r>
            <a:endParaRPr lang="et-EE" sz="6000" dirty="0"/>
          </a:p>
          <a:p>
            <a:pPr marL="108281" indent="0">
              <a:buNone/>
            </a:pPr>
            <a:endParaRPr lang="et-EE" dirty="0"/>
          </a:p>
        </p:txBody>
      </p:sp>
    </p:spTree>
    <p:extLst>
      <p:ext uri="{BB962C8B-B14F-4D97-AF65-F5344CB8AC3E}">
        <p14:creationId xmlns:p14="http://schemas.microsoft.com/office/powerpoint/2010/main" val="535368912"/>
      </p:ext>
    </p:extLst>
  </p:cSld>
  <p:clrMapOvr>
    <a:masterClrMapping/>
  </p:clrMapOvr>
</p:sld>
</file>

<file path=ppt/theme/theme1.xml><?xml version="1.0" encoding="utf-8"?>
<a:theme xmlns:a="http://schemas.openxmlformats.org/drawingml/2006/main" name="1_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1039</Words>
  <Application>Microsoft Office PowerPoint</Application>
  <PresentationFormat>Laiekraan</PresentationFormat>
  <Paragraphs>112</Paragraphs>
  <Slides>12</Slides>
  <Notes>8</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12</vt:i4>
      </vt:variant>
    </vt:vector>
  </HeadingPairs>
  <TitlesOfParts>
    <vt:vector size="17" baseType="lpstr">
      <vt:lpstr>Arial</vt:lpstr>
      <vt:lpstr>Calibri</vt:lpstr>
      <vt:lpstr>Roboto Condensed</vt:lpstr>
      <vt:lpstr>Times New Roman</vt:lpstr>
      <vt:lpstr>1_Office'i kujundus</vt:lpstr>
      <vt:lpstr>Aktiivsena vananemise toetamise võimalused</vt:lpstr>
      <vt:lpstr>PowerPointi esitlus</vt:lpstr>
      <vt:lpstr>Prognoositav vanemaealiste osakaal rahvastikust, %</vt:lpstr>
      <vt:lpstr>65-aastaste ja vanemate elanike osakaal omavalitsuse rahvastikust, %(01.08.2020 seisuga)</vt:lpstr>
      <vt:lpstr>PowerPointi esitlus</vt:lpstr>
      <vt:lpstr>PowerPointi esitlus</vt:lpstr>
      <vt:lpstr>Ootused kohalikele omavalitsustele</vt:lpstr>
      <vt:lpstr>Heaolu arengukava 2023 +</vt:lpstr>
      <vt:lpstr>Aktiivsena ja tervena vananemise toetamine</vt:lpstr>
      <vt:lpstr>Hoolduskoormus ja korralduse muutused</vt:lpstr>
      <vt:lpstr>Strateegiline partnerlus</vt:lpstr>
      <vt:lpstr> Tänan!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Eha Lannes</dc:creator>
  <cp:lastModifiedBy>Mailiis Kaljula</cp:lastModifiedBy>
  <cp:revision>44</cp:revision>
  <dcterms:created xsi:type="dcterms:W3CDTF">2021-02-17T09:43:49Z</dcterms:created>
  <dcterms:modified xsi:type="dcterms:W3CDTF">2021-02-26T06:20:24Z</dcterms:modified>
</cp:coreProperties>
</file>