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840" r:id="rId1"/>
  </p:sldMasterIdLst>
  <p:notesMasterIdLst>
    <p:notesMasterId r:id="rId13"/>
  </p:notesMasterIdLst>
  <p:sldIdLst>
    <p:sldId id="256" r:id="rId2"/>
    <p:sldId id="257" r:id="rId3"/>
    <p:sldId id="258" r:id="rId4"/>
    <p:sldId id="261" r:id="rId5"/>
    <p:sldId id="262" r:id="rId6"/>
    <p:sldId id="263" r:id="rId7"/>
    <p:sldId id="264" r:id="rId8"/>
    <p:sldId id="266" r:id="rId9"/>
    <p:sldId id="267" r:id="rId10"/>
    <p:sldId id="268" r:id="rId11"/>
    <p:sldId id="269"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2CD2F3-7621-48BC-B0D5-A5F8B33D2466}" type="datetimeFigureOut">
              <a:rPr lang="et-EE" smtClean="0"/>
              <a:t>26.02.2021</a:t>
            </a:fld>
            <a:endParaRPr lang="et-E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3CBE8E-A141-4A54-B7A6-56A3D452D3A5}" type="slidenum">
              <a:rPr lang="et-EE" smtClean="0"/>
              <a:t>‹#›</a:t>
            </a:fld>
            <a:endParaRPr lang="et-EE"/>
          </a:p>
        </p:txBody>
      </p:sp>
    </p:spTree>
    <p:extLst>
      <p:ext uri="{BB962C8B-B14F-4D97-AF65-F5344CB8AC3E}">
        <p14:creationId xmlns:p14="http://schemas.microsoft.com/office/powerpoint/2010/main" val="2927897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E03CBE8E-A141-4A54-B7A6-56A3D452D3A5}" type="slidenum">
              <a:rPr lang="et-EE" smtClean="0"/>
              <a:t>1</a:t>
            </a:fld>
            <a:endParaRPr lang="et-EE"/>
          </a:p>
        </p:txBody>
      </p:sp>
    </p:spTree>
    <p:extLst>
      <p:ext uri="{BB962C8B-B14F-4D97-AF65-F5344CB8AC3E}">
        <p14:creationId xmlns:p14="http://schemas.microsoft.com/office/powerpoint/2010/main" val="3650071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E03CBE8E-A141-4A54-B7A6-56A3D452D3A5}" type="slidenum">
              <a:rPr lang="et-EE" smtClean="0"/>
              <a:t>8</a:t>
            </a:fld>
            <a:endParaRPr lang="et-EE"/>
          </a:p>
        </p:txBody>
      </p:sp>
    </p:spTree>
    <p:extLst>
      <p:ext uri="{BB962C8B-B14F-4D97-AF65-F5344CB8AC3E}">
        <p14:creationId xmlns:p14="http://schemas.microsoft.com/office/powerpoint/2010/main" val="3533140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A154834-3EC7-4481-80B2-C7A048BD5552}" type="datetime1">
              <a:rPr lang="et-EE" smtClean="0"/>
              <a:t>26.02.2021</a:t>
            </a:fld>
            <a:endParaRPr lang="en-US" dirty="0"/>
          </a:p>
        </p:txBody>
      </p:sp>
      <p:sp>
        <p:nvSpPr>
          <p:cNvPr id="5" name="Footer Placeholder 4"/>
          <p:cNvSpPr>
            <a:spLocks noGrp="1"/>
          </p:cNvSpPr>
          <p:nvPr>
            <p:ph type="ftr" sz="quarter" idx="11"/>
          </p:nvPr>
        </p:nvSpPr>
        <p:spPr/>
        <p:txBody>
          <a:bodyPr/>
          <a:lstStyle/>
          <a:p>
            <a:r>
              <a:rPr lang="en-US"/>
              <a:t>Ettekanne linnade ja valdade infopäeval, Mõttekoda Praxis </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45F1E95-1AC2-4984-82B1-F6CCB049ECDF}" type="datetime1">
              <a:rPr lang="et-EE" smtClean="0"/>
              <a:t>26.02.2021</a:t>
            </a:fld>
            <a:endParaRPr lang="en-US" dirty="0"/>
          </a:p>
        </p:txBody>
      </p:sp>
      <p:sp>
        <p:nvSpPr>
          <p:cNvPr id="8" name="Footer Placeholder 7"/>
          <p:cNvSpPr>
            <a:spLocks noGrp="1"/>
          </p:cNvSpPr>
          <p:nvPr>
            <p:ph type="ftr" sz="quarter" idx="11"/>
          </p:nvPr>
        </p:nvSpPr>
        <p:spPr/>
        <p:txBody>
          <a:bodyPr/>
          <a:lstStyle/>
          <a:p>
            <a:r>
              <a:rPr lang="en-US"/>
              <a:t>Ettekanne linnade ja valdade infopäeval, Mõttekoda Praxis </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21CC67E-16A5-4B61-8734-91EE2EFBA8F1}" type="datetime1">
              <a:rPr lang="et-EE" smtClean="0"/>
              <a:t>26.02.2021</a:t>
            </a:fld>
            <a:endParaRPr lang="en-US" dirty="0"/>
          </a:p>
        </p:txBody>
      </p:sp>
      <p:sp>
        <p:nvSpPr>
          <p:cNvPr id="8" name="Footer Placeholder 7"/>
          <p:cNvSpPr>
            <a:spLocks noGrp="1"/>
          </p:cNvSpPr>
          <p:nvPr>
            <p:ph type="ftr" sz="quarter" idx="11"/>
          </p:nvPr>
        </p:nvSpPr>
        <p:spPr/>
        <p:txBody>
          <a:bodyPr/>
          <a:lstStyle/>
          <a:p>
            <a:r>
              <a:rPr lang="en-US"/>
              <a:t>Ettekanne linnade ja valdade infopäeval, Mõttekoda Praxis </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FAC0DA-87CB-4353-8C2D-19EA673EA696}" type="datetime1">
              <a:rPr lang="et-EE" smtClean="0"/>
              <a:t>26.02.2021</a:t>
            </a:fld>
            <a:endParaRPr lang="en-US" dirty="0"/>
          </a:p>
        </p:txBody>
      </p:sp>
      <p:sp>
        <p:nvSpPr>
          <p:cNvPr id="5" name="Footer Placeholder 4"/>
          <p:cNvSpPr>
            <a:spLocks noGrp="1"/>
          </p:cNvSpPr>
          <p:nvPr>
            <p:ph type="ftr" sz="quarter" idx="11"/>
          </p:nvPr>
        </p:nvSpPr>
        <p:spPr/>
        <p:txBody>
          <a:bodyPr/>
          <a:lstStyle/>
          <a:p>
            <a:r>
              <a:rPr lang="en-US"/>
              <a:t>Ettekanne linnade ja valdade infopäeval, Mõttekoda Praxis </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EF4119-1037-48DB-AAB4-AC03BAF0AEBA}" type="datetime1">
              <a:rPr lang="et-EE" smtClean="0"/>
              <a:t>26.02.2021</a:t>
            </a:fld>
            <a:endParaRPr lang="en-US" dirty="0"/>
          </a:p>
        </p:txBody>
      </p:sp>
      <p:sp>
        <p:nvSpPr>
          <p:cNvPr id="5" name="Footer Placeholder 4"/>
          <p:cNvSpPr>
            <a:spLocks noGrp="1"/>
          </p:cNvSpPr>
          <p:nvPr>
            <p:ph type="ftr" sz="quarter" idx="11"/>
          </p:nvPr>
        </p:nvSpPr>
        <p:spPr/>
        <p:txBody>
          <a:bodyPr/>
          <a:lstStyle/>
          <a:p>
            <a:r>
              <a:rPr lang="en-US"/>
              <a:t>Ettekanne linnade ja valdade infopäeval, Mõttekoda Praxis </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8C20700-D988-43B6-B432-EFEDDA94433B}" type="datetime1">
              <a:rPr lang="et-EE" smtClean="0"/>
              <a:t>26.02.2021</a:t>
            </a:fld>
            <a:endParaRPr lang="en-US" dirty="0"/>
          </a:p>
        </p:txBody>
      </p:sp>
      <p:sp>
        <p:nvSpPr>
          <p:cNvPr id="9" name="Footer Placeholder 8"/>
          <p:cNvSpPr>
            <a:spLocks noGrp="1"/>
          </p:cNvSpPr>
          <p:nvPr>
            <p:ph type="ftr" sz="quarter" idx="11"/>
          </p:nvPr>
        </p:nvSpPr>
        <p:spPr/>
        <p:txBody>
          <a:bodyPr/>
          <a:lstStyle/>
          <a:p>
            <a:r>
              <a:rPr lang="en-US"/>
              <a:t>Ettekanne linnade ja valdade infopäeval, Mõttekoda Praxis </a:t>
            </a:r>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813670A8-B440-41AC-BCBE-30CFCFC4A3D3}" type="datetime1">
              <a:rPr lang="et-EE" smtClean="0"/>
              <a:t>26.02.2021</a:t>
            </a:fld>
            <a:endParaRPr lang="en-US" dirty="0"/>
          </a:p>
        </p:txBody>
      </p:sp>
      <p:sp>
        <p:nvSpPr>
          <p:cNvPr id="11" name="Footer Placeholder 10"/>
          <p:cNvSpPr>
            <a:spLocks noGrp="1"/>
          </p:cNvSpPr>
          <p:nvPr>
            <p:ph type="ftr" sz="quarter" idx="11"/>
          </p:nvPr>
        </p:nvSpPr>
        <p:spPr/>
        <p:txBody>
          <a:bodyPr/>
          <a:lstStyle/>
          <a:p>
            <a:r>
              <a:rPr lang="en-US"/>
              <a:t>Ettekanne linnade ja valdade infopäeval, Mõttekoda Praxis </a:t>
            </a:r>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7F5850CC-3138-4482-9831-AA6DF6C17C46}" type="datetime1">
              <a:rPr lang="et-EE" smtClean="0"/>
              <a:t>26.02.2021</a:t>
            </a:fld>
            <a:endParaRPr lang="en-US" dirty="0"/>
          </a:p>
        </p:txBody>
      </p:sp>
      <p:sp>
        <p:nvSpPr>
          <p:cNvPr id="7" name="Footer Placeholder 6"/>
          <p:cNvSpPr>
            <a:spLocks noGrp="1"/>
          </p:cNvSpPr>
          <p:nvPr>
            <p:ph type="ftr" sz="quarter" idx="11"/>
          </p:nvPr>
        </p:nvSpPr>
        <p:spPr/>
        <p:txBody>
          <a:bodyPr/>
          <a:lstStyle/>
          <a:p>
            <a:r>
              <a:rPr lang="en-US"/>
              <a:t>Ettekanne linnade ja valdade infopäeval, Mõttekoda Praxis </a:t>
            </a:r>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3766486-763F-4E04-BF4B-6E5DC57630B1}" type="datetime1">
              <a:rPr lang="et-EE" smtClean="0"/>
              <a:t>26.02.2021</a:t>
            </a:fld>
            <a:endParaRPr lang="en-US" dirty="0"/>
          </a:p>
        </p:txBody>
      </p:sp>
      <p:sp>
        <p:nvSpPr>
          <p:cNvPr id="6" name="Footer Placeholder 5"/>
          <p:cNvSpPr>
            <a:spLocks noGrp="1"/>
          </p:cNvSpPr>
          <p:nvPr>
            <p:ph type="ftr" sz="quarter" idx="11"/>
          </p:nvPr>
        </p:nvSpPr>
        <p:spPr/>
        <p:txBody>
          <a:bodyPr/>
          <a:lstStyle/>
          <a:p>
            <a:r>
              <a:rPr lang="en-US"/>
              <a:t>Ettekanne linnade ja valdade infopäeval, Mõttekoda Praxis </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E89C105-BF24-46BB-A919-C5542B7379CD}" type="datetime1">
              <a:rPr lang="et-EE" smtClean="0"/>
              <a:t>26.02.2021</a:t>
            </a:fld>
            <a:endParaRPr lang="en-US" dirty="0"/>
          </a:p>
        </p:txBody>
      </p:sp>
      <p:sp>
        <p:nvSpPr>
          <p:cNvPr id="9" name="Footer Placeholder 8"/>
          <p:cNvSpPr>
            <a:spLocks noGrp="1"/>
          </p:cNvSpPr>
          <p:nvPr>
            <p:ph type="ftr" sz="quarter" idx="11"/>
          </p:nvPr>
        </p:nvSpPr>
        <p:spPr/>
        <p:txBody>
          <a:bodyPr/>
          <a:lstStyle/>
          <a:p>
            <a:r>
              <a:rPr lang="en-US"/>
              <a:t>Ettekanne linnade ja valdade infopäeval, Mõttekoda Praxis </a:t>
            </a:r>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9ACB70D1-27B2-4A6E-AC1C-B0BEF423E252}" type="datetime1">
              <a:rPr lang="et-EE" smtClean="0"/>
              <a:t>26.02.2021</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r>
              <a:rPr lang="en-US"/>
              <a:t>Ettekanne linnade ja valdade infopäeval, Mõttekoda Praxis </a:t>
            </a:r>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43E7DAB3-DFFB-432C-8C7E-8631D8E47DC3}" type="datetime1">
              <a:rPr lang="et-EE" smtClean="0"/>
              <a:t>26.02.2021</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r>
              <a:rPr lang="en-US"/>
              <a:t>Ettekanne linnade ja valdade infopäeval, Mõttekoda Praxis </a:t>
            </a:r>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t-EE" dirty="0"/>
              <a:t>Eakate esinduskogud kohalike omavalitsuste otsustusprotsesside mõjutajana </a:t>
            </a:r>
          </a:p>
        </p:txBody>
      </p:sp>
      <p:sp>
        <p:nvSpPr>
          <p:cNvPr id="3" name="Subtitle 2"/>
          <p:cNvSpPr>
            <a:spLocks noGrp="1"/>
          </p:cNvSpPr>
          <p:nvPr>
            <p:ph type="subTitle" idx="1"/>
          </p:nvPr>
        </p:nvSpPr>
        <p:spPr/>
        <p:txBody>
          <a:bodyPr>
            <a:normAutofit/>
          </a:bodyPr>
          <a:lstStyle/>
          <a:p>
            <a:r>
              <a:rPr lang="et-EE" dirty="0"/>
              <a:t>Sandra Haugas</a:t>
            </a:r>
          </a:p>
          <a:p>
            <a:r>
              <a:rPr lang="et-EE" dirty="0"/>
              <a:t>Mõttekoda Praxis </a:t>
            </a:r>
          </a:p>
        </p:txBody>
      </p:sp>
    </p:spTree>
    <p:extLst>
      <p:ext uri="{BB962C8B-B14F-4D97-AF65-F5344CB8AC3E}">
        <p14:creationId xmlns:p14="http://schemas.microsoft.com/office/powerpoint/2010/main" val="38961407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Eesti EE-de </a:t>
            </a:r>
            <a:r>
              <a:rPr lang="et-EE" dirty="0">
                <a:solidFill>
                  <a:schemeClr val="accent6"/>
                </a:solidFill>
              </a:rPr>
              <a:t>probleemid</a:t>
            </a:r>
            <a:r>
              <a:rPr lang="et-EE" dirty="0"/>
              <a:t> ja </a:t>
            </a:r>
            <a:r>
              <a:rPr lang="et-EE" dirty="0">
                <a:solidFill>
                  <a:schemeClr val="accent5">
                    <a:lumMod val="75000"/>
                  </a:schemeClr>
                </a:solidFill>
              </a:rPr>
              <a:t>soovitused</a:t>
            </a:r>
            <a:r>
              <a:rPr lang="et-EE" dirty="0"/>
              <a:t> (2) </a:t>
            </a:r>
          </a:p>
        </p:txBody>
      </p:sp>
      <p:sp>
        <p:nvSpPr>
          <p:cNvPr id="3" name="Content Placeholder 2"/>
          <p:cNvSpPr>
            <a:spLocks noGrp="1"/>
          </p:cNvSpPr>
          <p:nvPr>
            <p:ph idx="1"/>
          </p:nvPr>
        </p:nvSpPr>
        <p:spPr/>
        <p:txBody>
          <a:bodyPr>
            <a:normAutofit fontScale="92500" lnSpcReduction="20000"/>
          </a:bodyPr>
          <a:lstStyle/>
          <a:p>
            <a:r>
              <a:rPr lang="et-EE" dirty="0">
                <a:solidFill>
                  <a:schemeClr val="accent6"/>
                </a:solidFill>
              </a:rPr>
              <a:t>EE-de ressursipuudus</a:t>
            </a:r>
            <a:r>
              <a:rPr lang="et-EE" dirty="0"/>
              <a:t> </a:t>
            </a:r>
          </a:p>
          <a:p>
            <a:pPr lvl="1"/>
            <a:r>
              <a:rPr lang="et-EE" dirty="0">
                <a:solidFill>
                  <a:schemeClr val="accent5">
                    <a:lumMod val="75000"/>
                  </a:schemeClr>
                </a:solidFill>
              </a:rPr>
              <a:t>Ruumid ja teised vajalikud vahendid EE-de tööks peaksid olema tagatud KOV-i poolt või KOV-i ja riigi koostöös</a:t>
            </a:r>
            <a:r>
              <a:rPr lang="et-EE" dirty="0"/>
              <a:t> </a:t>
            </a:r>
          </a:p>
          <a:p>
            <a:r>
              <a:rPr lang="et-EE" dirty="0">
                <a:solidFill>
                  <a:schemeClr val="accent6"/>
                </a:solidFill>
              </a:rPr>
              <a:t>EE-de ebavõrdne olukord KOV-ide lõikes</a:t>
            </a:r>
            <a:r>
              <a:rPr lang="et-EE" dirty="0"/>
              <a:t> </a:t>
            </a:r>
          </a:p>
          <a:p>
            <a:pPr lvl="1"/>
            <a:r>
              <a:rPr lang="et-EE" dirty="0">
                <a:solidFill>
                  <a:schemeClr val="accent5">
                    <a:lumMod val="75000"/>
                  </a:schemeClr>
                </a:solidFill>
              </a:rPr>
              <a:t>Seadusega kehtestada KOV-idele kohustus EE luua. Sel juhul võimalik luua ühtne õiguslik raamistik, sh EE-de õigused ja kohustused ning EE-dele ressursside eraldamise põhimõtted</a:t>
            </a:r>
            <a:r>
              <a:rPr lang="et-EE" dirty="0"/>
              <a:t> </a:t>
            </a:r>
          </a:p>
          <a:p>
            <a:r>
              <a:rPr lang="et-EE" dirty="0">
                <a:solidFill>
                  <a:schemeClr val="accent6"/>
                </a:solidFill>
              </a:rPr>
              <a:t>EE-le sobiva juhi leidmine</a:t>
            </a:r>
            <a:r>
              <a:rPr lang="et-EE" dirty="0"/>
              <a:t> </a:t>
            </a:r>
          </a:p>
          <a:p>
            <a:pPr lvl="1"/>
            <a:r>
              <a:rPr lang="et-EE" dirty="0">
                <a:solidFill>
                  <a:schemeClr val="accent5">
                    <a:lumMod val="75000"/>
                  </a:schemeClr>
                </a:solidFill>
              </a:rPr>
              <a:t>EE liikmetel on soovitatav kehtestada selge protseduur, kuidas valitakse EE-le juht, sh millised on juhi kandidaadile esitatavad tingimused, milline on tema vastutus ja roll. See aitab tagada juhtimise läbipaistvust ja legitiimsust</a:t>
            </a:r>
            <a:r>
              <a:rPr lang="et-EE" dirty="0"/>
              <a:t> </a:t>
            </a:r>
          </a:p>
          <a:p>
            <a:r>
              <a:rPr lang="et-EE" dirty="0">
                <a:solidFill>
                  <a:schemeClr val="accent6"/>
                </a:solidFill>
              </a:rPr>
              <a:t>Ebapiisav informeeritus ja suhtlus teiste EE-dega</a:t>
            </a:r>
            <a:r>
              <a:rPr lang="et-EE" dirty="0"/>
              <a:t> </a:t>
            </a:r>
          </a:p>
          <a:p>
            <a:pPr lvl="1"/>
            <a:r>
              <a:rPr lang="et-EE" dirty="0">
                <a:solidFill>
                  <a:schemeClr val="accent5">
                    <a:lumMod val="75000"/>
                  </a:schemeClr>
                </a:solidFill>
              </a:rPr>
              <a:t>Ligipääsetav ja ajakohastatav infomaterjal Eesti EE-dest, kuhu saab lisada ka infot välismaiste EE-de toimimisest ja koostöövõimalustest (sh kontaktidega)</a:t>
            </a:r>
            <a:r>
              <a:rPr lang="et-EE" dirty="0"/>
              <a:t> </a:t>
            </a:r>
          </a:p>
          <a:p>
            <a:r>
              <a:rPr lang="et-EE" dirty="0">
                <a:solidFill>
                  <a:schemeClr val="accent6"/>
                </a:solidFill>
              </a:rPr>
              <a:t>Eakate kohatine passiivsus oma huvide kaitsel ja seisukohtade väljendamisel</a:t>
            </a:r>
            <a:r>
              <a:rPr lang="et-EE" dirty="0"/>
              <a:t> </a:t>
            </a:r>
          </a:p>
          <a:p>
            <a:pPr lvl="1"/>
            <a:r>
              <a:rPr lang="et-EE" dirty="0">
                <a:solidFill>
                  <a:schemeClr val="accent5">
                    <a:lumMod val="75000"/>
                  </a:schemeClr>
                </a:solidFill>
              </a:rPr>
              <a:t>Inimesi võib muuta aktiivsemaks, kui neil on selge nägemus ja teadmine, kuidas nad saavad otsustusprotsesse mõjutada, sh millised on sekkumise kanalid ning viisid</a:t>
            </a:r>
            <a:r>
              <a:rPr lang="et-EE" dirty="0"/>
              <a:t> </a:t>
            </a:r>
          </a:p>
        </p:txBody>
      </p:sp>
      <p:sp>
        <p:nvSpPr>
          <p:cNvPr id="6" name="Date Placeholder 5"/>
          <p:cNvSpPr>
            <a:spLocks noGrp="1"/>
          </p:cNvSpPr>
          <p:nvPr>
            <p:ph type="dt" sz="half" idx="10"/>
          </p:nvPr>
        </p:nvSpPr>
        <p:spPr/>
        <p:txBody>
          <a:bodyPr/>
          <a:lstStyle/>
          <a:p>
            <a:fld id="{7677BE4C-8A72-4221-AD14-61A4E1E9FDAF}" type="datetime1">
              <a:rPr lang="et-EE" smtClean="0"/>
              <a:t>26.02.2021</a:t>
            </a:fld>
            <a:endParaRPr lang="en-US" dirty="0"/>
          </a:p>
        </p:txBody>
      </p:sp>
      <p:sp>
        <p:nvSpPr>
          <p:cNvPr id="7" name="Footer Placeholder 6"/>
          <p:cNvSpPr>
            <a:spLocks noGrp="1"/>
          </p:cNvSpPr>
          <p:nvPr>
            <p:ph type="ftr" sz="quarter" idx="11"/>
          </p:nvPr>
        </p:nvSpPr>
        <p:spPr/>
        <p:txBody>
          <a:bodyPr/>
          <a:lstStyle/>
          <a:p>
            <a:r>
              <a:rPr lang="en-US"/>
              <a:t>Ettekanne linnade ja valdade infopäeval, Mõttekoda Praxis </a:t>
            </a:r>
            <a:endParaRPr lang="en-US" dirty="0"/>
          </a:p>
        </p:txBody>
      </p:sp>
    </p:spTree>
    <p:extLst>
      <p:ext uri="{BB962C8B-B14F-4D97-AF65-F5344CB8AC3E}">
        <p14:creationId xmlns:p14="http://schemas.microsoft.com/office/powerpoint/2010/main" val="1173015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Eesti EE-de </a:t>
            </a:r>
            <a:r>
              <a:rPr lang="et-EE" dirty="0">
                <a:solidFill>
                  <a:schemeClr val="accent6"/>
                </a:solidFill>
              </a:rPr>
              <a:t>probleemid</a:t>
            </a:r>
            <a:r>
              <a:rPr lang="et-EE" dirty="0"/>
              <a:t> ja </a:t>
            </a:r>
            <a:r>
              <a:rPr lang="et-EE" dirty="0">
                <a:solidFill>
                  <a:schemeClr val="accent5">
                    <a:lumMod val="75000"/>
                  </a:schemeClr>
                </a:solidFill>
              </a:rPr>
              <a:t>soovitused</a:t>
            </a:r>
            <a:r>
              <a:rPr lang="et-EE" dirty="0"/>
              <a:t> (3) </a:t>
            </a:r>
          </a:p>
        </p:txBody>
      </p:sp>
      <p:sp>
        <p:nvSpPr>
          <p:cNvPr id="3" name="Content Placeholder 2"/>
          <p:cNvSpPr>
            <a:spLocks noGrp="1"/>
          </p:cNvSpPr>
          <p:nvPr>
            <p:ph idx="1"/>
          </p:nvPr>
        </p:nvSpPr>
        <p:spPr/>
        <p:txBody>
          <a:bodyPr>
            <a:normAutofit fontScale="85000" lnSpcReduction="20000"/>
          </a:bodyPr>
          <a:lstStyle/>
          <a:p>
            <a:r>
              <a:rPr lang="et-EE" dirty="0">
                <a:solidFill>
                  <a:schemeClr val="accent6"/>
                </a:solidFill>
              </a:rPr>
              <a:t>Eakatega on kohati keeruline suhelda, sest interneti kaudu kõigiga suhelda ei saa</a:t>
            </a:r>
            <a:r>
              <a:rPr lang="et-EE" dirty="0"/>
              <a:t> </a:t>
            </a:r>
          </a:p>
          <a:p>
            <a:pPr lvl="1"/>
            <a:r>
              <a:rPr lang="et-EE" dirty="0">
                <a:solidFill>
                  <a:schemeClr val="accent5">
                    <a:lumMod val="75000"/>
                  </a:schemeClr>
                </a:solidFill>
              </a:rPr>
              <a:t>Infovahetuseks on soovitav kasutada neid kanaleid, mida eakad ise kõige rohkem kasutavad. Samas on soovitav aidata eakatel kasutusele võtta ka digitaalseid suhtluskanaleid. KOV saab kaasa aidata nii eakate koolitamisel kui tehnilise valmisoleku loomisel</a:t>
            </a:r>
            <a:r>
              <a:rPr lang="et-EE" dirty="0"/>
              <a:t> </a:t>
            </a:r>
          </a:p>
          <a:p>
            <a:r>
              <a:rPr lang="et-EE" dirty="0">
                <a:solidFill>
                  <a:schemeClr val="accent6"/>
                </a:solidFill>
              </a:rPr>
              <a:t>(Kohalik) meedia ei kajasta EE-de tegevust ning eakate teemasid laiemalt</a:t>
            </a:r>
            <a:r>
              <a:rPr lang="et-EE" dirty="0"/>
              <a:t> </a:t>
            </a:r>
          </a:p>
          <a:p>
            <a:pPr lvl="1"/>
            <a:r>
              <a:rPr lang="et-EE" dirty="0">
                <a:solidFill>
                  <a:schemeClr val="accent5">
                    <a:lumMod val="75000"/>
                  </a:schemeClr>
                </a:solidFill>
              </a:rPr>
              <a:t>EE-d saavad suuremaks meediakajastuseks koostada kom. plaani või konsulteerida kom. spetsialistiga</a:t>
            </a:r>
            <a:r>
              <a:rPr lang="et-EE" dirty="0"/>
              <a:t> </a:t>
            </a:r>
          </a:p>
          <a:p>
            <a:r>
              <a:rPr lang="et-EE" dirty="0">
                <a:solidFill>
                  <a:schemeClr val="accent6"/>
                </a:solidFill>
              </a:rPr>
              <a:t>Eakate sots. maj. olukorrast, tervislikust seisundist jm teguritest tulenevad piirangud EE töös osalemisele</a:t>
            </a:r>
            <a:r>
              <a:rPr lang="et-EE" dirty="0"/>
              <a:t> </a:t>
            </a:r>
          </a:p>
          <a:p>
            <a:pPr lvl="1"/>
            <a:r>
              <a:rPr lang="et-EE" dirty="0">
                <a:solidFill>
                  <a:schemeClr val="accent5">
                    <a:lumMod val="75000"/>
                  </a:schemeClr>
                </a:solidFill>
              </a:rPr>
              <a:t>KOV-id saavad kaasa aidata finantsiliste piirangute (osalise) kõrvaldamisega (nt kompenseerides sõidukulud)</a:t>
            </a:r>
            <a:r>
              <a:rPr lang="et-EE" dirty="0"/>
              <a:t> </a:t>
            </a:r>
          </a:p>
          <a:p>
            <a:r>
              <a:rPr lang="et-EE" dirty="0">
                <a:solidFill>
                  <a:schemeClr val="accent6"/>
                </a:solidFill>
              </a:rPr>
              <a:t>EE-de koosseisu kohati ebapiisav sooline, vanuseline, rahvuseline jm tunnuste põhine mitmekesisus </a:t>
            </a:r>
            <a:r>
              <a:rPr lang="et-EE" dirty="0"/>
              <a:t> </a:t>
            </a:r>
          </a:p>
          <a:p>
            <a:pPr lvl="1"/>
            <a:r>
              <a:rPr lang="et-EE" dirty="0">
                <a:solidFill>
                  <a:schemeClr val="accent5">
                    <a:lumMod val="75000"/>
                  </a:schemeClr>
                </a:solidFill>
              </a:rPr>
              <a:t>Max. võiks olla tagatud eri sugudest ja vanusegruppidest eakate esindatus, iseäranis, kui EE-de liikmeskond kujuneb nimetamise teel; oluline pöörata tähelepanu ka piirkondlikult mitmekesisele esindatusele ning rahvusvähemuste kaasamisele</a:t>
            </a:r>
            <a:r>
              <a:rPr lang="et-EE" dirty="0"/>
              <a:t> </a:t>
            </a:r>
          </a:p>
          <a:p>
            <a:r>
              <a:rPr lang="et-EE" dirty="0">
                <a:solidFill>
                  <a:schemeClr val="accent6"/>
                </a:solidFill>
              </a:rPr>
              <a:t>EE-de liiga lühike ametiaeg</a:t>
            </a:r>
            <a:r>
              <a:rPr lang="et-EE" dirty="0"/>
              <a:t> </a:t>
            </a:r>
          </a:p>
          <a:p>
            <a:pPr lvl="1"/>
            <a:r>
              <a:rPr lang="et-EE" dirty="0">
                <a:solidFill>
                  <a:schemeClr val="accent5">
                    <a:lumMod val="75000"/>
                  </a:schemeClr>
                </a:solidFill>
              </a:rPr>
              <a:t>EPÜL võiks kaaluda soovituse muutmist, nii et soovituslik EE-de ametiaeg ei oleks mitte 2, vaid näiteks 4 a</a:t>
            </a:r>
            <a:r>
              <a:rPr lang="et-EE" dirty="0"/>
              <a:t> </a:t>
            </a:r>
          </a:p>
        </p:txBody>
      </p:sp>
      <p:sp>
        <p:nvSpPr>
          <p:cNvPr id="6" name="Date Placeholder 5"/>
          <p:cNvSpPr>
            <a:spLocks noGrp="1"/>
          </p:cNvSpPr>
          <p:nvPr>
            <p:ph type="dt" sz="half" idx="10"/>
          </p:nvPr>
        </p:nvSpPr>
        <p:spPr/>
        <p:txBody>
          <a:bodyPr/>
          <a:lstStyle/>
          <a:p>
            <a:fld id="{E6C886DE-5DED-418D-9F15-45B0EDE304B2}" type="datetime1">
              <a:rPr lang="et-EE" smtClean="0"/>
              <a:t>26.02.2021</a:t>
            </a:fld>
            <a:endParaRPr lang="en-US" dirty="0"/>
          </a:p>
        </p:txBody>
      </p:sp>
      <p:sp>
        <p:nvSpPr>
          <p:cNvPr id="7" name="Footer Placeholder 6"/>
          <p:cNvSpPr>
            <a:spLocks noGrp="1"/>
          </p:cNvSpPr>
          <p:nvPr>
            <p:ph type="ftr" sz="quarter" idx="11"/>
          </p:nvPr>
        </p:nvSpPr>
        <p:spPr/>
        <p:txBody>
          <a:bodyPr/>
          <a:lstStyle/>
          <a:p>
            <a:r>
              <a:rPr lang="en-US"/>
              <a:t>Ettekanne linnade ja valdade infopäeval, Mõttekoda Praxis </a:t>
            </a:r>
            <a:endParaRPr lang="en-US" dirty="0"/>
          </a:p>
        </p:txBody>
      </p:sp>
    </p:spTree>
    <p:extLst>
      <p:ext uri="{BB962C8B-B14F-4D97-AF65-F5344CB8AC3E}">
        <p14:creationId xmlns:p14="http://schemas.microsoft.com/office/powerpoint/2010/main" val="1659951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Uuring </a:t>
            </a:r>
          </a:p>
        </p:txBody>
      </p:sp>
      <p:sp>
        <p:nvSpPr>
          <p:cNvPr id="3" name="Content Placeholder 2"/>
          <p:cNvSpPr>
            <a:spLocks noGrp="1"/>
          </p:cNvSpPr>
          <p:nvPr>
            <p:ph idx="1"/>
          </p:nvPr>
        </p:nvSpPr>
        <p:spPr/>
        <p:txBody>
          <a:bodyPr/>
          <a:lstStyle/>
          <a:p>
            <a:r>
              <a:rPr lang="et-EE" b="1" dirty="0"/>
              <a:t>Eesmärk:</a:t>
            </a:r>
            <a:r>
              <a:rPr lang="et-EE" dirty="0"/>
              <a:t> </a:t>
            </a:r>
          </a:p>
          <a:p>
            <a:pPr lvl="1"/>
            <a:r>
              <a:rPr lang="et-EE" dirty="0"/>
              <a:t>Aidata kaasa Eesti eakate sisulisele kaasatusele KOV otsustusprotsessides. </a:t>
            </a:r>
          </a:p>
          <a:p>
            <a:r>
              <a:rPr lang="et-EE" b="1" dirty="0"/>
              <a:t>Uurimisküsimused:</a:t>
            </a:r>
            <a:r>
              <a:rPr lang="et-EE" dirty="0"/>
              <a:t> </a:t>
            </a:r>
          </a:p>
          <a:p>
            <a:pPr lvl="1"/>
            <a:r>
              <a:rPr lang="et-EE" dirty="0"/>
              <a:t>Millised on Eestis toimivate eakate esinduskogude peamised probleemid ja head praktikad? </a:t>
            </a:r>
          </a:p>
          <a:p>
            <a:pPr lvl="1"/>
            <a:r>
              <a:rPr lang="et-EE" dirty="0"/>
              <a:t>Kuidas toimivad eakate esinduskogud teistes riikides (valitud riikide – Soome, Norra, Taani, Poola, Saksamaa – näitel)? </a:t>
            </a:r>
          </a:p>
          <a:p>
            <a:r>
              <a:rPr lang="et-EE" b="1" dirty="0"/>
              <a:t>Meetod:</a:t>
            </a:r>
            <a:r>
              <a:rPr lang="et-EE" dirty="0"/>
              <a:t> </a:t>
            </a:r>
          </a:p>
          <a:p>
            <a:pPr lvl="1"/>
            <a:r>
              <a:rPr lang="et-EE" dirty="0"/>
              <a:t>Kirjandusanalüüs </a:t>
            </a:r>
          </a:p>
          <a:p>
            <a:pPr lvl="1"/>
            <a:r>
              <a:rPr lang="et-EE" dirty="0"/>
              <a:t>Eesti eakate esinduskogude alusdokumentide (põhimääruste ja põhikirjade) analüüs </a:t>
            </a:r>
          </a:p>
          <a:p>
            <a:pPr lvl="1"/>
            <a:r>
              <a:rPr lang="et-EE" dirty="0"/>
              <a:t>Intervjuud Eesti eakate esinduskogude esindajatega</a:t>
            </a:r>
          </a:p>
        </p:txBody>
      </p:sp>
      <p:sp>
        <p:nvSpPr>
          <p:cNvPr id="6" name="Date Placeholder 5"/>
          <p:cNvSpPr>
            <a:spLocks noGrp="1"/>
          </p:cNvSpPr>
          <p:nvPr>
            <p:ph type="dt" sz="half" idx="10"/>
          </p:nvPr>
        </p:nvSpPr>
        <p:spPr/>
        <p:txBody>
          <a:bodyPr/>
          <a:lstStyle/>
          <a:p>
            <a:fld id="{A1E79377-9251-4D73-A8E4-F6DE57DEE0A1}" type="datetime1">
              <a:rPr lang="et-EE" smtClean="0"/>
              <a:t>26.02.2021</a:t>
            </a:fld>
            <a:endParaRPr lang="en-US" dirty="0"/>
          </a:p>
        </p:txBody>
      </p:sp>
      <p:sp>
        <p:nvSpPr>
          <p:cNvPr id="7" name="Footer Placeholder 6"/>
          <p:cNvSpPr>
            <a:spLocks noGrp="1"/>
          </p:cNvSpPr>
          <p:nvPr>
            <p:ph type="ftr" sz="quarter" idx="11"/>
          </p:nvPr>
        </p:nvSpPr>
        <p:spPr/>
        <p:txBody>
          <a:bodyPr/>
          <a:lstStyle/>
          <a:p>
            <a:r>
              <a:rPr lang="en-US"/>
              <a:t>Ettekanne linnade ja valdade infopäeval, Mõttekoda Praxis </a:t>
            </a:r>
            <a:endParaRPr lang="en-US" dirty="0"/>
          </a:p>
        </p:txBody>
      </p:sp>
    </p:spTree>
    <p:extLst>
      <p:ext uri="{BB962C8B-B14F-4D97-AF65-F5344CB8AC3E}">
        <p14:creationId xmlns:p14="http://schemas.microsoft.com/office/powerpoint/2010/main" val="3156242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Mis on eakate esinduskogud ja miks on neid vaja? </a:t>
            </a:r>
          </a:p>
        </p:txBody>
      </p:sp>
      <p:sp>
        <p:nvSpPr>
          <p:cNvPr id="3" name="Content Placeholder 2"/>
          <p:cNvSpPr>
            <a:spLocks noGrp="1"/>
          </p:cNvSpPr>
          <p:nvPr>
            <p:ph idx="1"/>
          </p:nvPr>
        </p:nvSpPr>
        <p:spPr>
          <a:xfrm>
            <a:off x="3666226" y="750499"/>
            <a:ext cx="8022566" cy="5313871"/>
          </a:xfrm>
        </p:spPr>
        <p:txBody>
          <a:bodyPr>
            <a:normAutofit fontScale="32500" lnSpcReduction="20000"/>
          </a:bodyPr>
          <a:lstStyle/>
          <a:p>
            <a:endParaRPr lang="et-EE" dirty="0"/>
          </a:p>
          <a:p>
            <a:endParaRPr lang="et-EE" dirty="0"/>
          </a:p>
          <a:p>
            <a:endParaRPr lang="et-EE" dirty="0"/>
          </a:p>
          <a:p>
            <a:r>
              <a:rPr lang="et-EE" sz="7200" dirty="0"/>
              <a:t>Eakate esinduskogud on KOV-ide juures asuvad organid, mis keskenduvad eakate huvide esindamisele, jälgivad omavalitsustes toimuvat ja aitavad eakatele avalike teenuste kohta teavet edastada (EPÜL) </a:t>
            </a:r>
          </a:p>
          <a:p>
            <a:pPr marL="0" indent="0">
              <a:buNone/>
            </a:pPr>
            <a:endParaRPr lang="et-EE" sz="7200" b="1" dirty="0"/>
          </a:p>
          <a:p>
            <a:pPr marL="0" indent="0">
              <a:buNone/>
            </a:pPr>
            <a:r>
              <a:rPr lang="et-EE" sz="7200" b="1" dirty="0"/>
              <a:t>Vajadus eakate esinduskogude järgi:</a:t>
            </a:r>
            <a:r>
              <a:rPr lang="et-EE" sz="7200" dirty="0"/>
              <a:t> </a:t>
            </a:r>
          </a:p>
          <a:p>
            <a:r>
              <a:rPr lang="et-EE" sz="7200" dirty="0"/>
              <a:t>Eakate osalemine ühiskonnas  </a:t>
            </a:r>
            <a:endParaRPr lang="et-EE" sz="6400" dirty="0"/>
          </a:p>
          <a:p>
            <a:r>
              <a:rPr lang="et-EE" sz="7200" dirty="0"/>
              <a:t>Eakate osalemine poliitilistes otsustusprotsessides   </a:t>
            </a:r>
          </a:p>
          <a:p>
            <a:r>
              <a:rPr lang="et-EE" sz="7200" dirty="0"/>
              <a:t>Kvaliteetsemad kohaliku tasandi poliitilised otsused </a:t>
            </a:r>
          </a:p>
          <a:p>
            <a:pPr lvl="1"/>
            <a:r>
              <a:rPr lang="et-EE" sz="6400" dirty="0"/>
              <a:t>Eakate esinduskogud aitavad tuvastada kohalike eakate vajadusi ning panustada piiratud ressursside eesmärgipärasesse jaotamisse </a:t>
            </a:r>
            <a:endParaRPr lang="et-EE" dirty="0"/>
          </a:p>
          <a:p>
            <a:pPr lvl="1"/>
            <a:endParaRPr lang="et-EE" dirty="0"/>
          </a:p>
          <a:p>
            <a:pPr marL="0" indent="0">
              <a:buNone/>
            </a:pPr>
            <a:r>
              <a:rPr lang="et-EE" dirty="0"/>
              <a:t> </a:t>
            </a:r>
          </a:p>
          <a:p>
            <a:endParaRPr lang="et-EE" dirty="0"/>
          </a:p>
          <a:p>
            <a:endParaRPr lang="et-EE" dirty="0"/>
          </a:p>
        </p:txBody>
      </p:sp>
      <p:sp>
        <p:nvSpPr>
          <p:cNvPr id="6" name="Date Placeholder 5"/>
          <p:cNvSpPr>
            <a:spLocks noGrp="1"/>
          </p:cNvSpPr>
          <p:nvPr>
            <p:ph type="dt" sz="half" idx="10"/>
          </p:nvPr>
        </p:nvSpPr>
        <p:spPr/>
        <p:txBody>
          <a:bodyPr/>
          <a:lstStyle/>
          <a:p>
            <a:fld id="{7858EBA6-7F9C-471D-A82E-0F39C23E2248}" type="datetime1">
              <a:rPr lang="et-EE" smtClean="0"/>
              <a:t>26.02.2021</a:t>
            </a:fld>
            <a:endParaRPr lang="en-US" dirty="0"/>
          </a:p>
        </p:txBody>
      </p:sp>
      <p:sp>
        <p:nvSpPr>
          <p:cNvPr id="7" name="Footer Placeholder 6"/>
          <p:cNvSpPr>
            <a:spLocks noGrp="1"/>
          </p:cNvSpPr>
          <p:nvPr>
            <p:ph type="ftr" sz="quarter" idx="11"/>
          </p:nvPr>
        </p:nvSpPr>
        <p:spPr/>
        <p:txBody>
          <a:bodyPr/>
          <a:lstStyle/>
          <a:p>
            <a:r>
              <a:rPr lang="en-US"/>
              <a:t>Ettekanne linnade ja valdade infopäeval, Mõttekoda Praxis </a:t>
            </a:r>
            <a:endParaRPr lang="en-US" dirty="0"/>
          </a:p>
        </p:txBody>
      </p:sp>
    </p:spTree>
    <p:extLst>
      <p:ext uri="{BB962C8B-B14F-4D97-AF65-F5344CB8AC3E}">
        <p14:creationId xmlns:p14="http://schemas.microsoft.com/office/powerpoint/2010/main" val="2419452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Eakate esinduskogud  (EE-d) Eestis ja mujal (1) </a:t>
            </a:r>
          </a:p>
        </p:txBody>
      </p:sp>
      <p:sp>
        <p:nvSpPr>
          <p:cNvPr id="3" name="Content Placeholder 2"/>
          <p:cNvSpPr>
            <a:spLocks noGrp="1"/>
          </p:cNvSpPr>
          <p:nvPr>
            <p:ph idx="1"/>
          </p:nvPr>
        </p:nvSpPr>
        <p:spPr/>
        <p:txBody>
          <a:bodyPr>
            <a:normAutofit fontScale="85000" lnSpcReduction="20000"/>
          </a:bodyPr>
          <a:lstStyle/>
          <a:p>
            <a:pPr marL="0" indent="0">
              <a:buNone/>
            </a:pPr>
            <a:r>
              <a:rPr lang="et-EE" b="1" dirty="0"/>
              <a:t>EE-de algusaeg:</a:t>
            </a:r>
            <a:r>
              <a:rPr lang="et-EE" dirty="0"/>
              <a:t> </a:t>
            </a:r>
          </a:p>
          <a:p>
            <a:r>
              <a:rPr lang="et-EE" dirty="0"/>
              <a:t>1970ndad: Norra, Saksamaa </a:t>
            </a:r>
          </a:p>
          <a:p>
            <a:r>
              <a:rPr lang="et-EE" dirty="0"/>
              <a:t>1990ndad: Taani </a:t>
            </a:r>
          </a:p>
          <a:p>
            <a:r>
              <a:rPr lang="et-EE" dirty="0"/>
              <a:t>2000ndate algus: Poola, Eesti (1. EE: 2004 Tartus) </a:t>
            </a:r>
          </a:p>
          <a:p>
            <a:pPr marL="0" indent="0">
              <a:buNone/>
            </a:pPr>
            <a:r>
              <a:rPr lang="et-EE" b="1" dirty="0"/>
              <a:t>Kas EE-de loomine on KOV-ide jaoks kohustuslik:</a:t>
            </a:r>
            <a:r>
              <a:rPr lang="et-EE" dirty="0"/>
              <a:t> </a:t>
            </a:r>
          </a:p>
          <a:p>
            <a:r>
              <a:rPr lang="et-EE" dirty="0"/>
              <a:t>Jah: </a:t>
            </a:r>
          </a:p>
          <a:p>
            <a:pPr lvl="1"/>
            <a:r>
              <a:rPr lang="et-EE" dirty="0"/>
              <a:t>Soome  </a:t>
            </a:r>
          </a:p>
          <a:p>
            <a:pPr lvl="1"/>
            <a:r>
              <a:rPr lang="et-EE" dirty="0"/>
              <a:t>Norra – al. 1991 </a:t>
            </a:r>
          </a:p>
          <a:p>
            <a:pPr lvl="1"/>
            <a:r>
              <a:rPr lang="et-EE" dirty="0"/>
              <a:t>Taani – al. 1997 </a:t>
            </a:r>
          </a:p>
          <a:p>
            <a:pPr lvl="1"/>
            <a:r>
              <a:rPr lang="et-EE" dirty="0"/>
              <a:t>Poola – al 2013; kohaliku omavalitsuse seadus: see on kohustuslik, kui kohalikul tasandil selle järgi nõudlus on) </a:t>
            </a:r>
          </a:p>
          <a:p>
            <a:pPr lvl="2"/>
            <a:r>
              <a:rPr lang="et-EE" dirty="0"/>
              <a:t>Enne seadusemuudatust oli Poolas 46 EE-d, peale seda aga 76 </a:t>
            </a:r>
          </a:p>
          <a:p>
            <a:pPr lvl="1"/>
            <a:r>
              <a:rPr lang="et-EE" dirty="0"/>
              <a:t>Saksamaa – Kui KOV ei ole loonud EE-d, peab KOV-is olema eraldi eakate amet </a:t>
            </a:r>
          </a:p>
          <a:p>
            <a:r>
              <a:rPr lang="et-EE" dirty="0"/>
              <a:t>Ei: </a:t>
            </a:r>
          </a:p>
          <a:p>
            <a:pPr lvl="1"/>
            <a:r>
              <a:rPr lang="et-EE" dirty="0"/>
              <a:t>Eesti </a:t>
            </a:r>
          </a:p>
          <a:p>
            <a:pPr lvl="2"/>
            <a:r>
              <a:rPr lang="et-EE" dirty="0"/>
              <a:t>Ehkki EPÜL on seda soovinud, on poliitikakujundajad näinud seda sammu olevat vastuolus kohaliku autonoomia ja Euroopa Liidu põhiõiguste hartaga. </a:t>
            </a:r>
          </a:p>
          <a:p>
            <a:pPr lvl="2"/>
            <a:r>
              <a:rPr lang="et-EE" dirty="0"/>
              <a:t>2018 – EPÜL sõlmis Tallinna linnaga heade kavatsuste kokkuleppe, mille tulemusel loodi EE Tallinna iga linnaosa juurde. Suurem osa Eestis tegutsevaid EE-sid ongi loodud 2018 a.-l või hiljem  	</a:t>
            </a:r>
          </a:p>
        </p:txBody>
      </p:sp>
      <p:sp>
        <p:nvSpPr>
          <p:cNvPr id="6" name="Date Placeholder 5"/>
          <p:cNvSpPr>
            <a:spLocks noGrp="1"/>
          </p:cNvSpPr>
          <p:nvPr>
            <p:ph type="dt" sz="half" idx="10"/>
          </p:nvPr>
        </p:nvSpPr>
        <p:spPr/>
        <p:txBody>
          <a:bodyPr/>
          <a:lstStyle/>
          <a:p>
            <a:fld id="{7E79FDB8-7543-41DC-B651-1417DAE2B0F9}" type="datetime1">
              <a:rPr lang="et-EE" smtClean="0"/>
              <a:t>26.02.2021</a:t>
            </a:fld>
            <a:endParaRPr lang="en-US" dirty="0"/>
          </a:p>
        </p:txBody>
      </p:sp>
      <p:sp>
        <p:nvSpPr>
          <p:cNvPr id="7" name="Footer Placeholder 6"/>
          <p:cNvSpPr>
            <a:spLocks noGrp="1"/>
          </p:cNvSpPr>
          <p:nvPr>
            <p:ph type="ftr" sz="quarter" idx="11"/>
          </p:nvPr>
        </p:nvSpPr>
        <p:spPr/>
        <p:txBody>
          <a:bodyPr/>
          <a:lstStyle/>
          <a:p>
            <a:r>
              <a:rPr lang="en-US"/>
              <a:t>Ettekanne linnade ja valdade infopäeval, Mõttekoda Praxis </a:t>
            </a:r>
            <a:endParaRPr lang="en-US" dirty="0"/>
          </a:p>
        </p:txBody>
      </p:sp>
    </p:spTree>
    <p:extLst>
      <p:ext uri="{BB962C8B-B14F-4D97-AF65-F5344CB8AC3E}">
        <p14:creationId xmlns:p14="http://schemas.microsoft.com/office/powerpoint/2010/main" val="808917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Eakate esinduskogud  (EE-d) Eestis ja mujal (2) </a:t>
            </a:r>
          </a:p>
        </p:txBody>
      </p:sp>
      <p:sp>
        <p:nvSpPr>
          <p:cNvPr id="3" name="Content Placeholder 2"/>
          <p:cNvSpPr>
            <a:spLocks noGrp="1"/>
          </p:cNvSpPr>
          <p:nvPr>
            <p:ph idx="1"/>
          </p:nvPr>
        </p:nvSpPr>
        <p:spPr/>
        <p:txBody>
          <a:bodyPr>
            <a:normAutofit fontScale="85000" lnSpcReduction="20000"/>
          </a:bodyPr>
          <a:lstStyle/>
          <a:p>
            <a:pPr marL="0" indent="0">
              <a:buNone/>
            </a:pPr>
            <a:r>
              <a:rPr lang="et-EE" b="1" dirty="0"/>
              <a:t>EE-de tegevused ja eesmärgid:</a:t>
            </a:r>
            <a:r>
              <a:rPr lang="et-EE" dirty="0"/>
              <a:t> </a:t>
            </a:r>
          </a:p>
          <a:p>
            <a:r>
              <a:rPr lang="et-EE" dirty="0"/>
              <a:t>(1) </a:t>
            </a:r>
            <a:r>
              <a:rPr lang="et-EE" b="1" dirty="0"/>
              <a:t>Parandada infovahetust eakate ja KOV-ide vahel</a:t>
            </a:r>
            <a:r>
              <a:rPr lang="et-EE" dirty="0"/>
              <a:t> (sh arvestada eakate seisukohtadega kohalikus poliitikakujunduses) ning (2) </a:t>
            </a:r>
            <a:r>
              <a:rPr lang="et-EE" b="1" dirty="0"/>
              <a:t>suurendada eakate ühiskondlikku osalust</a:t>
            </a:r>
            <a:r>
              <a:rPr lang="et-EE" dirty="0"/>
              <a:t> – Soome, Norra, Taani, Poola, Saksamaa, Eesti </a:t>
            </a:r>
          </a:p>
          <a:p>
            <a:r>
              <a:rPr lang="et-EE" dirty="0"/>
              <a:t>Tegelikkuses võivad esineda variatsioonid, sõltuvalt sellest, kas EE-de kaasamine kohalikesse otsustusprotsessidesse on KOV-ide jaoks kohustuslik või mitte  </a:t>
            </a:r>
          </a:p>
          <a:p>
            <a:pPr lvl="1"/>
            <a:r>
              <a:rPr lang="et-EE" dirty="0"/>
              <a:t>Kohustuslik   </a:t>
            </a:r>
          </a:p>
          <a:p>
            <a:pPr lvl="2"/>
            <a:r>
              <a:rPr lang="et-EE" dirty="0"/>
              <a:t>Soome, Norra ja Taani - seaduse kohaselt tuleb KOV-idel anda EE-dele võimalus kommenteerida ja esitada oma seisukoht eakaid puudutavate küsimuste otsustamisel (nt eakate heaolu, esmatasandi tervishoid, liikluskorraldus, kultuuripoliitika, eluase, igapäevased tegevused või teenused) </a:t>
            </a:r>
          </a:p>
          <a:p>
            <a:pPr lvl="2"/>
            <a:r>
              <a:rPr lang="et-EE" dirty="0"/>
              <a:t>Norra – EE-del on KOV-ides nõuandev roll, kuid mõnes KOV-is on neil eakaid puudutavates küsimustes ka otsustusõigus </a:t>
            </a:r>
          </a:p>
          <a:p>
            <a:pPr lvl="2"/>
            <a:r>
              <a:rPr lang="et-EE" dirty="0"/>
              <a:t>Taani – EE-del on ka võimalus mõjutada KOV-ide ettepanekut KOV-ide tuleva aasta eelarve osas </a:t>
            </a:r>
          </a:p>
          <a:p>
            <a:pPr lvl="2"/>
            <a:r>
              <a:rPr lang="et-EE" dirty="0"/>
              <a:t>Norra ja Taani - Lisaks otsuste kooskõlastamisele kaasavad KOV-id EE-sid ka uute lahenduste planeerimise etappi, nt kui plaanitakse ehitada uut hoolduskeskust või muuta bussipeatuste asukohtasid </a:t>
            </a:r>
          </a:p>
          <a:p>
            <a:pPr lvl="1"/>
            <a:r>
              <a:rPr lang="et-EE" dirty="0"/>
              <a:t>Ei ole kohustuslik </a:t>
            </a:r>
          </a:p>
          <a:p>
            <a:pPr lvl="2"/>
            <a:r>
              <a:rPr lang="et-EE" dirty="0"/>
              <a:t>Eesti – Intervjueeritud tõid välja erinevaid kogemusi: mõnel juhul KOV kooskõlastab olulisemad eakaid puudutavad otsused EE-dega, mõnel juhul aga pigem mitte või väge vähe </a:t>
            </a:r>
          </a:p>
          <a:p>
            <a:pPr lvl="1"/>
            <a:endParaRPr lang="et-EE" dirty="0"/>
          </a:p>
        </p:txBody>
      </p:sp>
      <p:sp>
        <p:nvSpPr>
          <p:cNvPr id="6" name="Date Placeholder 5"/>
          <p:cNvSpPr>
            <a:spLocks noGrp="1"/>
          </p:cNvSpPr>
          <p:nvPr>
            <p:ph type="dt" sz="half" idx="10"/>
          </p:nvPr>
        </p:nvSpPr>
        <p:spPr/>
        <p:txBody>
          <a:bodyPr/>
          <a:lstStyle/>
          <a:p>
            <a:fld id="{BCB55AB5-C82B-4A85-9A51-992673B79D18}" type="datetime1">
              <a:rPr lang="et-EE" smtClean="0"/>
              <a:t>26.02.2021</a:t>
            </a:fld>
            <a:endParaRPr lang="en-US" dirty="0"/>
          </a:p>
        </p:txBody>
      </p:sp>
      <p:sp>
        <p:nvSpPr>
          <p:cNvPr id="7" name="Footer Placeholder 6"/>
          <p:cNvSpPr>
            <a:spLocks noGrp="1"/>
          </p:cNvSpPr>
          <p:nvPr>
            <p:ph type="ftr" sz="quarter" idx="11"/>
          </p:nvPr>
        </p:nvSpPr>
        <p:spPr/>
        <p:txBody>
          <a:bodyPr/>
          <a:lstStyle/>
          <a:p>
            <a:r>
              <a:rPr lang="en-US"/>
              <a:t>Ettekanne linnade ja valdade infopäeval, Mõttekoda Praxis </a:t>
            </a:r>
            <a:endParaRPr lang="en-US" dirty="0"/>
          </a:p>
        </p:txBody>
      </p:sp>
    </p:spTree>
    <p:extLst>
      <p:ext uri="{BB962C8B-B14F-4D97-AF65-F5344CB8AC3E}">
        <p14:creationId xmlns:p14="http://schemas.microsoft.com/office/powerpoint/2010/main" val="227690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Eakate esinduskogud  (EE-d) Eestis ja mujal (2) </a:t>
            </a:r>
          </a:p>
        </p:txBody>
      </p:sp>
      <p:sp>
        <p:nvSpPr>
          <p:cNvPr id="3" name="Content Placeholder 2"/>
          <p:cNvSpPr>
            <a:spLocks noGrp="1"/>
          </p:cNvSpPr>
          <p:nvPr>
            <p:ph idx="1"/>
          </p:nvPr>
        </p:nvSpPr>
        <p:spPr/>
        <p:txBody>
          <a:bodyPr>
            <a:normAutofit fontScale="92500" lnSpcReduction="10000"/>
          </a:bodyPr>
          <a:lstStyle/>
          <a:p>
            <a:pPr marL="0" indent="0">
              <a:buNone/>
            </a:pPr>
            <a:r>
              <a:rPr lang="et-EE" b="1" dirty="0"/>
              <a:t>EE-de liikmeskonna kujunemine: seadusega määratud </a:t>
            </a:r>
            <a:r>
              <a:rPr lang="et-EE" b="1" i="1" dirty="0"/>
              <a:t>vs. </a:t>
            </a:r>
            <a:r>
              <a:rPr lang="et-EE" b="1" dirty="0"/>
              <a:t>kohalik autonoomia; valimine </a:t>
            </a:r>
            <a:r>
              <a:rPr lang="et-EE" b="1" i="1" dirty="0"/>
              <a:t>vs.</a:t>
            </a:r>
            <a:r>
              <a:rPr lang="et-EE" b="1" dirty="0"/>
              <a:t> nimetamine</a:t>
            </a:r>
            <a:r>
              <a:rPr lang="et-EE" dirty="0"/>
              <a:t> </a:t>
            </a:r>
          </a:p>
          <a:p>
            <a:r>
              <a:rPr lang="et-EE" dirty="0"/>
              <a:t>Seadusega määratud   </a:t>
            </a:r>
          </a:p>
          <a:p>
            <a:pPr lvl="1"/>
            <a:r>
              <a:rPr lang="et-EE" dirty="0"/>
              <a:t>Taani – EE-d valitakse otsestel valimistel ning kõigil vähemalt 60aastastel on õigus nii kandideerida kui valida </a:t>
            </a:r>
          </a:p>
          <a:p>
            <a:pPr lvl="1"/>
            <a:r>
              <a:rPr lang="et-EE" dirty="0"/>
              <a:t>Norra – KOV peab kandidaatide nominatsioone koguma nii eakate organisatsioonidet kui ka lihtsalt pensioniealiste inimeste seast. Enamus EE-de liikmetest peavad olema vanuses 60+ </a:t>
            </a:r>
          </a:p>
          <a:p>
            <a:r>
              <a:rPr lang="et-EE" dirty="0"/>
              <a:t>Kohalik autonoomia </a:t>
            </a:r>
          </a:p>
          <a:p>
            <a:pPr lvl="1"/>
            <a:r>
              <a:rPr lang="et-EE" dirty="0"/>
              <a:t>Soome – KOV-iti erinev  </a:t>
            </a:r>
          </a:p>
          <a:p>
            <a:pPr lvl="1"/>
            <a:r>
              <a:rPr lang="et-EE" dirty="0"/>
              <a:t>Poola – KOV-iti erinev, nt Radom linnas: EE-de liikmed valitakse otsestel, salajastel valimistel ning valida saavad kõik linnaelanikud vanuses 60+ </a:t>
            </a:r>
          </a:p>
          <a:p>
            <a:pPr lvl="1"/>
            <a:r>
              <a:rPr lang="et-EE" dirty="0"/>
              <a:t>Saksamaa - KOV-iti erinev, nt Berliin: kõik piirkonna eakad kodanikud võivad kandideerida piirkonna EE-sse, kandidaadid valitakse konsultatsioonide käigus (juhul kui kandidaate laekub palju) </a:t>
            </a:r>
          </a:p>
          <a:p>
            <a:pPr lvl="1"/>
            <a:r>
              <a:rPr lang="et-EE" dirty="0"/>
              <a:t>Eesti – KOV-iti erinev; on nii KOV-e, kus liikmed nimetatakse kui neid, kus nad valitakse, sealjuures on nii KOV-e, kus kandideerimise eeldus on mõne pensionärideühenduse liikmesus kui ka neid, kus sellist eeldust ei ole </a:t>
            </a:r>
          </a:p>
          <a:p>
            <a:pPr lvl="2"/>
            <a:endParaRPr lang="et-EE" dirty="0"/>
          </a:p>
        </p:txBody>
      </p:sp>
      <p:sp>
        <p:nvSpPr>
          <p:cNvPr id="6" name="Date Placeholder 5"/>
          <p:cNvSpPr>
            <a:spLocks noGrp="1"/>
          </p:cNvSpPr>
          <p:nvPr>
            <p:ph type="dt" sz="half" idx="10"/>
          </p:nvPr>
        </p:nvSpPr>
        <p:spPr/>
        <p:txBody>
          <a:bodyPr/>
          <a:lstStyle/>
          <a:p>
            <a:fld id="{640D2793-914D-4587-AB0B-0DF9D5EB880A}" type="datetime1">
              <a:rPr lang="et-EE" smtClean="0"/>
              <a:t>26.02.2021</a:t>
            </a:fld>
            <a:endParaRPr lang="en-US" dirty="0"/>
          </a:p>
        </p:txBody>
      </p:sp>
      <p:sp>
        <p:nvSpPr>
          <p:cNvPr id="7" name="Footer Placeholder 6"/>
          <p:cNvSpPr>
            <a:spLocks noGrp="1"/>
          </p:cNvSpPr>
          <p:nvPr>
            <p:ph type="ftr" sz="quarter" idx="11"/>
          </p:nvPr>
        </p:nvSpPr>
        <p:spPr/>
        <p:txBody>
          <a:bodyPr/>
          <a:lstStyle/>
          <a:p>
            <a:r>
              <a:rPr lang="en-US"/>
              <a:t>Ettekanne linnade ja valdade infopäeval, Mõttekoda Praxis </a:t>
            </a:r>
            <a:endParaRPr lang="en-US" dirty="0"/>
          </a:p>
        </p:txBody>
      </p:sp>
    </p:spTree>
    <p:extLst>
      <p:ext uri="{BB962C8B-B14F-4D97-AF65-F5344CB8AC3E}">
        <p14:creationId xmlns:p14="http://schemas.microsoft.com/office/powerpoint/2010/main" val="348464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Eakate esinduskogud  (EE-d) Eestis ja mujal (3) </a:t>
            </a:r>
          </a:p>
        </p:txBody>
      </p:sp>
      <p:sp>
        <p:nvSpPr>
          <p:cNvPr id="3" name="Content Placeholder 2"/>
          <p:cNvSpPr>
            <a:spLocks noGrp="1"/>
          </p:cNvSpPr>
          <p:nvPr>
            <p:ph idx="1"/>
          </p:nvPr>
        </p:nvSpPr>
        <p:spPr/>
        <p:txBody>
          <a:bodyPr>
            <a:normAutofit fontScale="92500"/>
          </a:bodyPr>
          <a:lstStyle/>
          <a:p>
            <a:pPr marL="0" indent="0">
              <a:buNone/>
            </a:pPr>
            <a:r>
              <a:rPr lang="et-EE" b="1" dirty="0"/>
              <a:t>EE-de ametiaeg: seadusega määratud vs. kohalik autonoomia</a:t>
            </a:r>
            <a:r>
              <a:rPr lang="et-EE" dirty="0"/>
              <a:t> </a:t>
            </a:r>
          </a:p>
          <a:p>
            <a:pPr lvl="1"/>
            <a:r>
              <a:rPr lang="et-EE" dirty="0"/>
              <a:t>Seadusega määratud </a:t>
            </a:r>
          </a:p>
          <a:p>
            <a:pPr lvl="2"/>
            <a:r>
              <a:rPr lang="et-EE" dirty="0"/>
              <a:t>Norra – 4 a </a:t>
            </a:r>
          </a:p>
          <a:p>
            <a:pPr lvl="1"/>
            <a:r>
              <a:rPr lang="et-EE" dirty="0"/>
              <a:t>Kohalik autonoomia </a:t>
            </a:r>
          </a:p>
          <a:p>
            <a:pPr lvl="2"/>
            <a:r>
              <a:rPr lang="et-EE" dirty="0"/>
              <a:t>Soome – EE-de ametiaeg varieerub 2–4 aastani </a:t>
            </a:r>
          </a:p>
          <a:p>
            <a:pPr lvl="2"/>
            <a:r>
              <a:rPr lang="et-EE" dirty="0"/>
              <a:t>Eesti – EE-de ametiaeg varieerub 2–4 aastani       </a:t>
            </a:r>
          </a:p>
          <a:p>
            <a:pPr marL="0" indent="0">
              <a:buNone/>
            </a:pPr>
            <a:r>
              <a:rPr lang="et-EE" b="1" dirty="0"/>
              <a:t>EE-de mõjukus</a:t>
            </a:r>
            <a:r>
              <a:rPr lang="et-EE" dirty="0"/>
              <a:t> </a:t>
            </a:r>
          </a:p>
          <a:p>
            <a:pPr lvl="1"/>
            <a:r>
              <a:rPr lang="et-EE" dirty="0"/>
              <a:t>Norra – EE-d on KOV-idega tugevalt seotud ja neil pole suurt autonoomiat, sest tihti pöörduvad KOV-ide poliitikud kandidaatide nimetamiseks isiklikult kandidaatide poole ning ka EE-de liikmete seas on poliitikute osakaal kõrge </a:t>
            </a:r>
          </a:p>
          <a:p>
            <a:pPr lvl="1"/>
            <a:r>
              <a:rPr lang="et-EE" dirty="0"/>
              <a:t>Taani – EE-d on mõjukad: nii EE-d, kohalikud ametnikud kui poliitikud leiavad, et EE-del on mõju kohalikele otsustele (Joinup, 2015) </a:t>
            </a:r>
          </a:p>
          <a:p>
            <a:pPr lvl="1"/>
            <a:r>
              <a:rPr lang="et-EE" dirty="0"/>
              <a:t>Eesti – EE-de mõjukus varieerub. Kuna Eestis puudub ühtne riiklik raamistik EE-de loomise ja toimimise kohta, sõltub see, kui palju ja kui sisuliselt EE-sid kohalikku valitsemisse kaasatakse, milline on EE-de ja KOV-ide koostöö, või kas üldse EE-d luuakse, suurel määral KOV-idest ja konkreetsetest isikutest, kes parasjagu otsustajate ringis on.</a:t>
            </a:r>
          </a:p>
        </p:txBody>
      </p:sp>
      <p:sp>
        <p:nvSpPr>
          <p:cNvPr id="6" name="Date Placeholder 5"/>
          <p:cNvSpPr>
            <a:spLocks noGrp="1"/>
          </p:cNvSpPr>
          <p:nvPr>
            <p:ph type="dt" sz="half" idx="10"/>
          </p:nvPr>
        </p:nvSpPr>
        <p:spPr/>
        <p:txBody>
          <a:bodyPr/>
          <a:lstStyle/>
          <a:p>
            <a:fld id="{F7ED842A-B444-4C69-87A2-7AF466DCF85C}" type="datetime1">
              <a:rPr lang="et-EE" smtClean="0"/>
              <a:t>26.02.2021</a:t>
            </a:fld>
            <a:endParaRPr lang="en-US" dirty="0"/>
          </a:p>
        </p:txBody>
      </p:sp>
      <p:sp>
        <p:nvSpPr>
          <p:cNvPr id="7" name="Footer Placeholder 6"/>
          <p:cNvSpPr>
            <a:spLocks noGrp="1"/>
          </p:cNvSpPr>
          <p:nvPr>
            <p:ph type="ftr" sz="quarter" idx="11"/>
          </p:nvPr>
        </p:nvSpPr>
        <p:spPr/>
        <p:txBody>
          <a:bodyPr/>
          <a:lstStyle/>
          <a:p>
            <a:r>
              <a:rPr lang="en-US"/>
              <a:t>Ettekanne linnade ja valdade infopäeval, Mõttekoda Praxis </a:t>
            </a:r>
            <a:endParaRPr lang="en-US" dirty="0"/>
          </a:p>
        </p:txBody>
      </p:sp>
    </p:spTree>
    <p:extLst>
      <p:ext uri="{BB962C8B-B14F-4D97-AF65-F5344CB8AC3E}">
        <p14:creationId xmlns:p14="http://schemas.microsoft.com/office/powerpoint/2010/main" val="4040894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Huvitavat Taani EE-de kohta </a:t>
            </a:r>
          </a:p>
        </p:txBody>
      </p:sp>
      <p:sp>
        <p:nvSpPr>
          <p:cNvPr id="3" name="Content Placeholder 2"/>
          <p:cNvSpPr>
            <a:spLocks noGrp="1"/>
          </p:cNvSpPr>
          <p:nvPr>
            <p:ph idx="1"/>
          </p:nvPr>
        </p:nvSpPr>
        <p:spPr/>
        <p:txBody>
          <a:bodyPr>
            <a:normAutofit lnSpcReduction="10000"/>
          </a:bodyPr>
          <a:lstStyle/>
          <a:p>
            <a:r>
              <a:rPr lang="et-EE" dirty="0"/>
              <a:t>Rohkelt tunnustatud: </a:t>
            </a:r>
          </a:p>
          <a:p>
            <a:pPr lvl="1"/>
            <a:r>
              <a:rPr lang="et-EE" dirty="0"/>
              <a:t>Taani Avatud Valitsemise Auhind  (Taani Punane Rist ja Korruptsioonivaba Taani) </a:t>
            </a:r>
          </a:p>
          <a:p>
            <a:pPr lvl="1"/>
            <a:r>
              <a:rPr lang="et-EE" dirty="0"/>
              <a:t>MoPAct – konsultatiivse lähenemise kasutamine otsustusprotsessides (parim praktika) </a:t>
            </a:r>
          </a:p>
          <a:p>
            <a:r>
              <a:rPr lang="et-EE" dirty="0"/>
              <a:t>Osalus EE-de valimistel on populaarne, osalusmäär on ca 50% ja kasvav </a:t>
            </a:r>
          </a:p>
          <a:p>
            <a:r>
              <a:rPr lang="et-EE" dirty="0"/>
              <a:t>Kasvu näitab ka valimistel osalevate kandidaatide arv, esinduskoja liikmeks olemine on Taanis väärtustatud positsioon </a:t>
            </a:r>
          </a:p>
          <a:p>
            <a:r>
              <a:rPr lang="et-EE" dirty="0"/>
              <a:t>Valitute seas peab naisi ja mehi olema võrdselt </a:t>
            </a:r>
          </a:p>
          <a:p>
            <a:r>
              <a:rPr lang="et-EE" dirty="0"/>
              <a:t>Hoidmaks ära põlvkondade vastandumist on Taani EE-de jaoks oluline hoida dialoogi ka noorte org.-dega </a:t>
            </a:r>
          </a:p>
          <a:p>
            <a:r>
              <a:rPr lang="et-EE" dirty="0"/>
              <a:t>Al. 1999 tegutseb EE-de riiklik ühendus Danske Ældreråd, mis toetab EE-sid nende töös, nõustab neid ning pakub koolitusi. Liikmed on kõik 98 EE Taanis ja org.-i toetab Taani valitsus u 134 000 euroga aastas. </a:t>
            </a:r>
          </a:p>
        </p:txBody>
      </p:sp>
      <p:sp>
        <p:nvSpPr>
          <p:cNvPr id="6" name="Date Placeholder 5"/>
          <p:cNvSpPr>
            <a:spLocks noGrp="1"/>
          </p:cNvSpPr>
          <p:nvPr>
            <p:ph type="dt" sz="half" idx="10"/>
          </p:nvPr>
        </p:nvSpPr>
        <p:spPr/>
        <p:txBody>
          <a:bodyPr/>
          <a:lstStyle/>
          <a:p>
            <a:fld id="{E0789F8F-672D-4783-AF4D-67DB72227E69}" type="datetime1">
              <a:rPr lang="et-EE" smtClean="0"/>
              <a:t>26.02.2021</a:t>
            </a:fld>
            <a:endParaRPr lang="en-US" dirty="0"/>
          </a:p>
        </p:txBody>
      </p:sp>
      <p:sp>
        <p:nvSpPr>
          <p:cNvPr id="7" name="Footer Placeholder 6"/>
          <p:cNvSpPr>
            <a:spLocks noGrp="1"/>
          </p:cNvSpPr>
          <p:nvPr>
            <p:ph type="ftr" sz="quarter" idx="11"/>
          </p:nvPr>
        </p:nvSpPr>
        <p:spPr/>
        <p:txBody>
          <a:bodyPr/>
          <a:lstStyle/>
          <a:p>
            <a:r>
              <a:rPr lang="en-US"/>
              <a:t>Ettekanne linnade ja valdade infopäeval, Mõttekoda Praxis </a:t>
            </a:r>
            <a:endParaRPr lang="en-US" dirty="0"/>
          </a:p>
        </p:txBody>
      </p:sp>
    </p:spTree>
    <p:extLst>
      <p:ext uri="{BB962C8B-B14F-4D97-AF65-F5344CB8AC3E}">
        <p14:creationId xmlns:p14="http://schemas.microsoft.com/office/powerpoint/2010/main" val="591115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Eesti EE-de </a:t>
            </a:r>
            <a:r>
              <a:rPr lang="et-EE" dirty="0">
                <a:solidFill>
                  <a:schemeClr val="accent6"/>
                </a:solidFill>
              </a:rPr>
              <a:t>probleemid</a:t>
            </a:r>
            <a:r>
              <a:rPr lang="et-EE" dirty="0"/>
              <a:t> ja </a:t>
            </a:r>
            <a:r>
              <a:rPr lang="et-EE" dirty="0">
                <a:solidFill>
                  <a:schemeClr val="accent5">
                    <a:lumMod val="75000"/>
                  </a:schemeClr>
                </a:solidFill>
              </a:rPr>
              <a:t>soovitused</a:t>
            </a:r>
            <a:r>
              <a:rPr lang="et-EE" dirty="0"/>
              <a:t> (1) </a:t>
            </a:r>
          </a:p>
        </p:txBody>
      </p:sp>
      <p:sp>
        <p:nvSpPr>
          <p:cNvPr id="3" name="Content Placeholder 2"/>
          <p:cNvSpPr>
            <a:spLocks noGrp="1"/>
          </p:cNvSpPr>
          <p:nvPr>
            <p:ph idx="1"/>
          </p:nvPr>
        </p:nvSpPr>
        <p:spPr/>
        <p:txBody>
          <a:bodyPr/>
          <a:lstStyle/>
          <a:p>
            <a:r>
              <a:rPr lang="et-EE" dirty="0">
                <a:solidFill>
                  <a:schemeClr val="accent6"/>
                </a:solidFill>
              </a:rPr>
              <a:t>Keerukused seoses EE-de asutamisega </a:t>
            </a:r>
            <a:endParaRPr lang="et-EE" dirty="0"/>
          </a:p>
          <a:p>
            <a:pPr lvl="1"/>
            <a:r>
              <a:rPr lang="et-EE" dirty="0">
                <a:solidFill>
                  <a:schemeClr val="accent5">
                    <a:lumMod val="75000"/>
                  </a:schemeClr>
                </a:solidFill>
              </a:rPr>
              <a:t>Veenda KOV-ide poliitikuid ja ametnikke EE-de vajalikkuses </a:t>
            </a:r>
          </a:p>
          <a:p>
            <a:pPr lvl="1"/>
            <a:r>
              <a:rPr lang="et-EE" dirty="0">
                <a:solidFill>
                  <a:schemeClr val="accent5">
                    <a:lumMod val="75000"/>
                  </a:schemeClr>
                </a:solidFill>
              </a:rPr>
              <a:t> Abi võib olla seadusemuudatusest, mis kohustab KOV-e EE-sid looma ning neid töösse kaasama </a:t>
            </a:r>
            <a:endParaRPr lang="et-EE" dirty="0"/>
          </a:p>
          <a:p>
            <a:r>
              <a:rPr lang="et-EE" dirty="0">
                <a:solidFill>
                  <a:schemeClr val="accent6"/>
                </a:solidFill>
              </a:rPr>
              <a:t>Eakate esinduskogude vähene või mittesisuline kaasamine </a:t>
            </a:r>
            <a:endParaRPr lang="et-EE" dirty="0"/>
          </a:p>
          <a:p>
            <a:pPr lvl="1"/>
            <a:r>
              <a:rPr lang="et-EE" dirty="0">
                <a:solidFill>
                  <a:schemeClr val="accent5">
                    <a:lumMod val="75000"/>
                  </a:schemeClr>
                </a:solidFill>
              </a:rPr>
              <a:t>KOV peaks olema EE küsimustele ja ettepanekutele avatud ning neid aktiivselt kaasama juba poliitika ettevalmistamise etapis </a:t>
            </a:r>
            <a:endParaRPr lang="et-EE" dirty="0"/>
          </a:p>
          <a:p>
            <a:r>
              <a:rPr lang="et-EE" dirty="0">
                <a:solidFill>
                  <a:schemeClr val="accent6"/>
                </a:solidFill>
              </a:rPr>
              <a:t>EE-de vähene suutlikkus mõjutada kohalikke otsustusprotsesse </a:t>
            </a:r>
            <a:endParaRPr lang="et-EE" dirty="0"/>
          </a:p>
          <a:p>
            <a:pPr lvl="1"/>
            <a:r>
              <a:rPr lang="et-EE" dirty="0">
                <a:solidFill>
                  <a:schemeClr val="accent5">
                    <a:lumMod val="75000"/>
                  </a:schemeClr>
                </a:solidFill>
              </a:rPr>
              <a:t>KOV-id peaksid olema EE-de ettepanekutele avatud, kaasama neid otsustusprotsessidesse võimalikult vara ning võimaldama neile piisavalt ressursse </a:t>
            </a:r>
          </a:p>
          <a:p>
            <a:pPr lvl="1"/>
            <a:r>
              <a:rPr lang="et-EE" dirty="0">
                <a:solidFill>
                  <a:schemeClr val="accent5">
                    <a:lumMod val="75000"/>
                  </a:schemeClr>
                </a:solidFill>
              </a:rPr>
              <a:t>Leppida kokku EE ja KOV-i vahel, milline on EE roll KOV-i poliitika-kujundusprotsessis, kuidas toimub EE kaasamine. Koostada vastavad alusdokumendid </a:t>
            </a:r>
          </a:p>
          <a:p>
            <a:pPr lvl="1"/>
            <a:r>
              <a:rPr lang="et-EE" dirty="0">
                <a:solidFill>
                  <a:schemeClr val="accent5">
                    <a:lumMod val="75000"/>
                  </a:schemeClr>
                </a:solidFill>
              </a:rPr>
              <a:t>Tagada võimalikult suure osa liikmete osalus EE töös ning tagada aktiivne suhtlus kohalike pensionäridega </a:t>
            </a:r>
            <a:endParaRPr lang="et-EE" dirty="0"/>
          </a:p>
        </p:txBody>
      </p:sp>
      <p:sp>
        <p:nvSpPr>
          <p:cNvPr id="6" name="Date Placeholder 5"/>
          <p:cNvSpPr>
            <a:spLocks noGrp="1"/>
          </p:cNvSpPr>
          <p:nvPr>
            <p:ph type="dt" sz="half" idx="10"/>
          </p:nvPr>
        </p:nvSpPr>
        <p:spPr/>
        <p:txBody>
          <a:bodyPr/>
          <a:lstStyle/>
          <a:p>
            <a:fld id="{02CF6018-DAA4-4132-BCA6-A04337FED6E4}" type="datetime1">
              <a:rPr lang="et-EE" smtClean="0"/>
              <a:t>26.02.2021</a:t>
            </a:fld>
            <a:endParaRPr lang="en-US" dirty="0"/>
          </a:p>
        </p:txBody>
      </p:sp>
      <p:sp>
        <p:nvSpPr>
          <p:cNvPr id="7" name="Footer Placeholder 6"/>
          <p:cNvSpPr>
            <a:spLocks noGrp="1"/>
          </p:cNvSpPr>
          <p:nvPr>
            <p:ph type="ftr" sz="quarter" idx="11"/>
          </p:nvPr>
        </p:nvSpPr>
        <p:spPr/>
        <p:txBody>
          <a:bodyPr/>
          <a:lstStyle/>
          <a:p>
            <a:r>
              <a:rPr lang="en-US"/>
              <a:t>Ettekanne linnade ja valdade infopäeval, Mõttekoda Praxis </a:t>
            </a:r>
            <a:endParaRPr lang="en-US" dirty="0"/>
          </a:p>
        </p:txBody>
      </p:sp>
    </p:spTree>
    <p:extLst>
      <p:ext uri="{BB962C8B-B14F-4D97-AF65-F5344CB8AC3E}">
        <p14:creationId xmlns:p14="http://schemas.microsoft.com/office/powerpoint/2010/main" val="1126161329"/>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Frame</Template>
  <TotalTime>4015</TotalTime>
  <Words>1501</Words>
  <Application>Microsoft Office PowerPoint</Application>
  <PresentationFormat>Laiekraan</PresentationFormat>
  <Paragraphs>138</Paragraphs>
  <Slides>11</Slides>
  <Notes>2</Notes>
  <HiddenSlides>0</HiddenSlides>
  <MMClips>0</MMClips>
  <ScaleCrop>false</ScaleCrop>
  <HeadingPairs>
    <vt:vector size="6" baseType="variant">
      <vt:variant>
        <vt:lpstr>Kasutatud fondid</vt:lpstr>
      </vt:variant>
      <vt:variant>
        <vt:i4>3</vt:i4>
      </vt:variant>
      <vt:variant>
        <vt:lpstr>Kujundus</vt:lpstr>
      </vt:variant>
      <vt:variant>
        <vt:i4>1</vt:i4>
      </vt:variant>
      <vt:variant>
        <vt:lpstr>Slaidipealkirjad</vt:lpstr>
      </vt:variant>
      <vt:variant>
        <vt:i4>11</vt:i4>
      </vt:variant>
    </vt:vector>
  </HeadingPairs>
  <TitlesOfParts>
    <vt:vector size="15" baseType="lpstr">
      <vt:lpstr>Calibri</vt:lpstr>
      <vt:lpstr>Corbel</vt:lpstr>
      <vt:lpstr>Wingdings 2</vt:lpstr>
      <vt:lpstr>Frame</vt:lpstr>
      <vt:lpstr>Eakate esinduskogud kohalike omavalitsuste otsustusprotsesside mõjutajana </vt:lpstr>
      <vt:lpstr>Uuring </vt:lpstr>
      <vt:lpstr>Mis on eakate esinduskogud ja miks on neid vaja? </vt:lpstr>
      <vt:lpstr>Eakate esinduskogud  (EE-d) Eestis ja mujal (1) </vt:lpstr>
      <vt:lpstr>Eakate esinduskogud  (EE-d) Eestis ja mujal (2) </vt:lpstr>
      <vt:lpstr>Eakate esinduskogud  (EE-d) Eestis ja mujal (2) </vt:lpstr>
      <vt:lpstr>Eakate esinduskogud  (EE-d) Eestis ja mujal (3) </vt:lpstr>
      <vt:lpstr>Huvitavat Taani EE-de kohta </vt:lpstr>
      <vt:lpstr>Eesti EE-de probleemid ja soovitused (1) </vt:lpstr>
      <vt:lpstr>Eesti EE-de probleemid ja soovitused (2) </vt:lpstr>
      <vt:lpstr>Eesti EE-de probleemid ja soovitused (3)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Eakate esinduskogud kohalike omavalitsuste otsustusprotsesside mõjutajana</dc:title>
  <dc:creator>Sandra</dc:creator>
  <cp:lastModifiedBy>Mailiis Kaljula</cp:lastModifiedBy>
  <cp:revision>79</cp:revision>
  <dcterms:created xsi:type="dcterms:W3CDTF">2021-02-19T10:47:40Z</dcterms:created>
  <dcterms:modified xsi:type="dcterms:W3CDTF">2021-02-26T06:09:27Z</dcterms:modified>
</cp:coreProperties>
</file>